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261" r:id="rId3"/>
    <p:sldId id="267" r:id="rId4"/>
    <p:sldId id="262" r:id="rId5"/>
    <p:sldId id="266" r:id="rId6"/>
    <p:sldId id="283" r:id="rId7"/>
    <p:sldId id="274" r:id="rId8"/>
    <p:sldId id="270" r:id="rId9"/>
    <p:sldId id="273" r:id="rId10"/>
    <p:sldId id="282" r:id="rId11"/>
    <p:sldId id="276" r:id="rId12"/>
    <p:sldId id="277" r:id="rId13"/>
    <p:sldId id="278" r:id="rId14"/>
    <p:sldId id="279" r:id="rId15"/>
    <p:sldId id="280" r:id="rId16"/>
    <p:sldId id="281" r:id="rId17"/>
    <p:sldId id="307" r:id="rId18"/>
    <p:sldId id="271" r:id="rId19"/>
    <p:sldId id="285" r:id="rId20"/>
    <p:sldId id="287" r:id="rId21"/>
    <p:sldId id="289" r:id="rId22"/>
    <p:sldId id="290" r:id="rId23"/>
    <p:sldId id="288" r:id="rId24"/>
    <p:sldId id="291" r:id="rId25"/>
    <p:sldId id="292" r:id="rId26"/>
    <p:sldId id="293" r:id="rId27"/>
    <p:sldId id="294" r:id="rId28"/>
    <p:sldId id="352" r:id="rId29"/>
    <p:sldId id="353" r:id="rId30"/>
    <p:sldId id="354" r:id="rId31"/>
    <p:sldId id="355" r:id="rId32"/>
    <p:sldId id="299" r:id="rId33"/>
    <p:sldId id="306" r:id="rId34"/>
    <p:sldId id="301" r:id="rId35"/>
    <p:sldId id="302" r:id="rId36"/>
    <p:sldId id="303" r:id="rId37"/>
    <p:sldId id="305" r:id="rId38"/>
    <p:sldId id="351" r:id="rId39"/>
    <p:sldId id="304" r:id="rId40"/>
    <p:sldId id="258" r:id="rId41"/>
    <p:sldId id="319" r:id="rId42"/>
    <p:sldId id="349" r:id="rId43"/>
    <p:sldId id="324" r:id="rId44"/>
    <p:sldId id="320" r:id="rId45"/>
    <p:sldId id="314" r:id="rId46"/>
    <p:sldId id="317" r:id="rId47"/>
    <p:sldId id="318" r:id="rId48"/>
    <p:sldId id="315" r:id="rId49"/>
    <p:sldId id="322" r:id="rId50"/>
    <p:sldId id="321" r:id="rId51"/>
    <p:sldId id="325" r:id="rId52"/>
    <p:sldId id="327" r:id="rId53"/>
    <p:sldId id="326" r:id="rId54"/>
    <p:sldId id="328" r:id="rId55"/>
    <p:sldId id="335" r:id="rId56"/>
    <p:sldId id="334" r:id="rId57"/>
    <p:sldId id="336" r:id="rId58"/>
    <p:sldId id="337" r:id="rId59"/>
    <p:sldId id="340" r:id="rId60"/>
    <p:sldId id="345" r:id="rId61"/>
    <p:sldId id="346" r:id="rId62"/>
    <p:sldId id="344" r:id="rId63"/>
    <p:sldId id="343" r:id="rId64"/>
    <p:sldId id="342" r:id="rId65"/>
    <p:sldId id="339" r:id="rId66"/>
    <p:sldId id="341" r:id="rId67"/>
    <p:sldId id="350"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62" autoAdjust="0"/>
    <p:restoredTop sz="76642" autoAdjust="0"/>
  </p:normalViewPr>
  <p:slideViewPr>
    <p:cSldViewPr snapToGrid="0">
      <p:cViewPr varScale="1">
        <p:scale>
          <a:sx n="56" d="100"/>
          <a:sy n="56" d="100"/>
        </p:scale>
        <p:origin x="117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A68AAC-AC32-4D43-A6FD-DA104734B109}" type="datetimeFigureOut">
              <a:rPr lang="en-AU" smtClean="0"/>
              <a:t>30/03/2019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14F006-E06B-4C8A-8A10-25DF386DC614}" type="slidenum">
              <a:rPr lang="en-AU" smtClean="0"/>
              <a:t>‹#›</a:t>
            </a:fld>
            <a:endParaRPr lang="en-AU"/>
          </a:p>
        </p:txBody>
      </p:sp>
    </p:spTree>
    <p:extLst>
      <p:ext uri="{BB962C8B-B14F-4D97-AF65-F5344CB8AC3E}">
        <p14:creationId xmlns:p14="http://schemas.microsoft.com/office/powerpoint/2010/main" val="481201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4</a:t>
            </a:fld>
            <a:endParaRPr lang="en-AU"/>
          </a:p>
        </p:txBody>
      </p:sp>
    </p:spTree>
    <p:extLst>
      <p:ext uri="{BB962C8B-B14F-4D97-AF65-F5344CB8AC3E}">
        <p14:creationId xmlns:p14="http://schemas.microsoft.com/office/powerpoint/2010/main" val="660690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v</a:t>
            </a:r>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14</a:t>
            </a:fld>
            <a:endParaRPr lang="en-AU"/>
          </a:p>
        </p:txBody>
      </p:sp>
    </p:spTree>
    <p:extLst>
      <p:ext uri="{BB962C8B-B14F-4D97-AF65-F5344CB8AC3E}">
        <p14:creationId xmlns:p14="http://schemas.microsoft.com/office/powerpoint/2010/main" val="3320388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v</a:t>
            </a:r>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15</a:t>
            </a:fld>
            <a:endParaRPr lang="en-AU"/>
          </a:p>
        </p:txBody>
      </p:sp>
    </p:spTree>
    <p:extLst>
      <p:ext uri="{BB962C8B-B14F-4D97-AF65-F5344CB8AC3E}">
        <p14:creationId xmlns:p14="http://schemas.microsoft.com/office/powerpoint/2010/main" val="2233683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v</a:t>
            </a:r>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16</a:t>
            </a:fld>
            <a:endParaRPr lang="en-AU"/>
          </a:p>
        </p:txBody>
      </p:sp>
    </p:spTree>
    <p:extLst>
      <p:ext uri="{BB962C8B-B14F-4D97-AF65-F5344CB8AC3E}">
        <p14:creationId xmlns:p14="http://schemas.microsoft.com/office/powerpoint/2010/main" val="4052168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v</a:t>
            </a:r>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17</a:t>
            </a:fld>
            <a:endParaRPr lang="en-AU"/>
          </a:p>
        </p:txBody>
      </p:sp>
    </p:spTree>
    <p:extLst>
      <p:ext uri="{BB962C8B-B14F-4D97-AF65-F5344CB8AC3E}">
        <p14:creationId xmlns:p14="http://schemas.microsoft.com/office/powerpoint/2010/main" val="247936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19</a:t>
            </a:fld>
            <a:endParaRPr lang="en-AU"/>
          </a:p>
        </p:txBody>
      </p:sp>
    </p:spTree>
    <p:extLst>
      <p:ext uri="{BB962C8B-B14F-4D97-AF65-F5344CB8AC3E}">
        <p14:creationId xmlns:p14="http://schemas.microsoft.com/office/powerpoint/2010/main" val="652287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20</a:t>
            </a:fld>
            <a:endParaRPr lang="en-AU"/>
          </a:p>
        </p:txBody>
      </p:sp>
    </p:spTree>
    <p:extLst>
      <p:ext uri="{BB962C8B-B14F-4D97-AF65-F5344CB8AC3E}">
        <p14:creationId xmlns:p14="http://schemas.microsoft.com/office/powerpoint/2010/main" val="579415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21</a:t>
            </a:fld>
            <a:endParaRPr lang="en-AU"/>
          </a:p>
        </p:txBody>
      </p:sp>
    </p:spTree>
    <p:extLst>
      <p:ext uri="{BB962C8B-B14F-4D97-AF65-F5344CB8AC3E}">
        <p14:creationId xmlns:p14="http://schemas.microsoft.com/office/powerpoint/2010/main" val="1929788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22</a:t>
            </a:fld>
            <a:endParaRPr lang="en-AU"/>
          </a:p>
        </p:txBody>
      </p:sp>
    </p:spTree>
    <p:extLst>
      <p:ext uri="{BB962C8B-B14F-4D97-AF65-F5344CB8AC3E}">
        <p14:creationId xmlns:p14="http://schemas.microsoft.com/office/powerpoint/2010/main" val="601110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23</a:t>
            </a:fld>
            <a:endParaRPr lang="en-AU"/>
          </a:p>
        </p:txBody>
      </p:sp>
    </p:spTree>
    <p:extLst>
      <p:ext uri="{BB962C8B-B14F-4D97-AF65-F5344CB8AC3E}">
        <p14:creationId xmlns:p14="http://schemas.microsoft.com/office/powerpoint/2010/main" val="3612184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24</a:t>
            </a:fld>
            <a:endParaRPr lang="en-AU"/>
          </a:p>
        </p:txBody>
      </p:sp>
    </p:spTree>
    <p:extLst>
      <p:ext uri="{BB962C8B-B14F-4D97-AF65-F5344CB8AC3E}">
        <p14:creationId xmlns:p14="http://schemas.microsoft.com/office/powerpoint/2010/main" val="2326940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It’s easy to get lost in the PhD Haze</a:t>
            </a:r>
          </a:p>
          <a:p>
            <a:pPr lvl="1">
              <a:buFontTx/>
              <a:buChar char="-"/>
            </a:pPr>
            <a:r>
              <a:rPr lang="en-AU" sz="1800" dirty="0" smtClean="0"/>
              <a:t>Focused upon the next paper, or analysis, or lesson plan</a:t>
            </a:r>
          </a:p>
          <a:p>
            <a:pPr lvl="1">
              <a:buFontTx/>
              <a:buChar char="-"/>
            </a:pPr>
            <a:r>
              <a:rPr lang="en-AU" sz="1800" dirty="0" smtClean="0"/>
              <a:t>Feeling like any time not spent working is ‘dead time’</a:t>
            </a:r>
          </a:p>
          <a:p>
            <a:endParaRPr lang="en-AU" dirty="0" smtClean="0"/>
          </a:p>
          <a:p>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5</a:t>
            </a:fld>
            <a:endParaRPr lang="en-AU"/>
          </a:p>
        </p:txBody>
      </p:sp>
    </p:spTree>
    <p:extLst>
      <p:ext uri="{BB962C8B-B14F-4D97-AF65-F5344CB8AC3E}">
        <p14:creationId xmlns:p14="http://schemas.microsoft.com/office/powerpoint/2010/main" val="2509215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25</a:t>
            </a:fld>
            <a:endParaRPr lang="en-AU"/>
          </a:p>
        </p:txBody>
      </p:sp>
    </p:spTree>
    <p:extLst>
      <p:ext uri="{BB962C8B-B14F-4D97-AF65-F5344CB8AC3E}">
        <p14:creationId xmlns:p14="http://schemas.microsoft.com/office/powerpoint/2010/main" val="2496225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26</a:t>
            </a:fld>
            <a:endParaRPr lang="en-AU"/>
          </a:p>
        </p:txBody>
      </p:sp>
    </p:spTree>
    <p:extLst>
      <p:ext uri="{BB962C8B-B14F-4D97-AF65-F5344CB8AC3E}">
        <p14:creationId xmlns:p14="http://schemas.microsoft.com/office/powerpoint/2010/main" val="1126703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27</a:t>
            </a:fld>
            <a:endParaRPr lang="en-AU"/>
          </a:p>
        </p:txBody>
      </p:sp>
    </p:spTree>
    <p:extLst>
      <p:ext uri="{BB962C8B-B14F-4D97-AF65-F5344CB8AC3E}">
        <p14:creationId xmlns:p14="http://schemas.microsoft.com/office/powerpoint/2010/main" val="1035164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28</a:t>
            </a:fld>
            <a:endParaRPr lang="en-AU"/>
          </a:p>
        </p:txBody>
      </p:sp>
    </p:spTree>
    <p:extLst>
      <p:ext uri="{BB962C8B-B14F-4D97-AF65-F5344CB8AC3E}">
        <p14:creationId xmlns:p14="http://schemas.microsoft.com/office/powerpoint/2010/main" val="3331232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29</a:t>
            </a:fld>
            <a:endParaRPr lang="en-AU"/>
          </a:p>
        </p:txBody>
      </p:sp>
    </p:spTree>
    <p:extLst>
      <p:ext uri="{BB962C8B-B14F-4D97-AF65-F5344CB8AC3E}">
        <p14:creationId xmlns:p14="http://schemas.microsoft.com/office/powerpoint/2010/main" val="4158308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30</a:t>
            </a:fld>
            <a:endParaRPr lang="en-AU"/>
          </a:p>
        </p:txBody>
      </p:sp>
    </p:spTree>
    <p:extLst>
      <p:ext uri="{BB962C8B-B14F-4D97-AF65-F5344CB8AC3E}">
        <p14:creationId xmlns:p14="http://schemas.microsoft.com/office/powerpoint/2010/main" val="39732246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31</a:t>
            </a:fld>
            <a:endParaRPr lang="en-AU"/>
          </a:p>
        </p:txBody>
      </p:sp>
    </p:spTree>
    <p:extLst>
      <p:ext uri="{BB962C8B-B14F-4D97-AF65-F5344CB8AC3E}">
        <p14:creationId xmlns:p14="http://schemas.microsoft.com/office/powerpoint/2010/main" val="3775749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32</a:t>
            </a:fld>
            <a:endParaRPr lang="en-AU"/>
          </a:p>
        </p:txBody>
      </p:sp>
    </p:spTree>
    <p:extLst>
      <p:ext uri="{BB962C8B-B14F-4D97-AF65-F5344CB8AC3E}">
        <p14:creationId xmlns:p14="http://schemas.microsoft.com/office/powerpoint/2010/main" val="27478976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33</a:t>
            </a:fld>
            <a:endParaRPr lang="en-AU"/>
          </a:p>
        </p:txBody>
      </p:sp>
    </p:spTree>
    <p:extLst>
      <p:ext uri="{BB962C8B-B14F-4D97-AF65-F5344CB8AC3E}">
        <p14:creationId xmlns:p14="http://schemas.microsoft.com/office/powerpoint/2010/main" val="3436840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PhD is learning how to learn. You can apply those abilities anywhere. They encourage self motivation, creativity and </a:t>
            </a:r>
            <a:r>
              <a:rPr lang="en-AU" dirty="0" err="1" smtClean="0"/>
              <a:t>perserviance</a:t>
            </a:r>
            <a:r>
              <a:rPr lang="en-AU" dirty="0" smtClean="0"/>
              <a:t> </a:t>
            </a:r>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41</a:t>
            </a:fld>
            <a:endParaRPr lang="en-AU"/>
          </a:p>
        </p:txBody>
      </p:sp>
    </p:spTree>
    <p:extLst>
      <p:ext uri="{BB962C8B-B14F-4D97-AF65-F5344CB8AC3E}">
        <p14:creationId xmlns:p14="http://schemas.microsoft.com/office/powerpoint/2010/main" val="63936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It’s easy to get lost in the PhD Haze</a:t>
            </a:r>
          </a:p>
          <a:p>
            <a:pPr lvl="1">
              <a:buFontTx/>
              <a:buChar char="-"/>
            </a:pPr>
            <a:r>
              <a:rPr lang="en-AU" sz="1800" dirty="0" smtClean="0"/>
              <a:t>Focused upon the next paper, or analysis, or lesson plan</a:t>
            </a:r>
          </a:p>
          <a:p>
            <a:pPr lvl="1">
              <a:buFontTx/>
              <a:buChar char="-"/>
            </a:pPr>
            <a:r>
              <a:rPr lang="en-AU" sz="1800" dirty="0" smtClean="0"/>
              <a:t>Feeling like any time not spent working is ‘dead time’</a:t>
            </a:r>
          </a:p>
          <a:p>
            <a:endParaRPr lang="en-AU" dirty="0" smtClean="0"/>
          </a:p>
          <a:p>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7</a:t>
            </a:fld>
            <a:endParaRPr lang="en-AU"/>
          </a:p>
        </p:txBody>
      </p:sp>
    </p:spTree>
    <p:extLst>
      <p:ext uri="{BB962C8B-B14F-4D97-AF65-F5344CB8AC3E}">
        <p14:creationId xmlns:p14="http://schemas.microsoft.com/office/powerpoint/2010/main" val="192676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v</a:t>
            </a:r>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8</a:t>
            </a:fld>
            <a:endParaRPr lang="en-AU"/>
          </a:p>
        </p:txBody>
      </p:sp>
    </p:spTree>
    <p:extLst>
      <p:ext uri="{BB962C8B-B14F-4D97-AF65-F5344CB8AC3E}">
        <p14:creationId xmlns:p14="http://schemas.microsoft.com/office/powerpoint/2010/main" val="2438786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v</a:t>
            </a:r>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9</a:t>
            </a:fld>
            <a:endParaRPr lang="en-AU"/>
          </a:p>
        </p:txBody>
      </p:sp>
    </p:spTree>
    <p:extLst>
      <p:ext uri="{BB962C8B-B14F-4D97-AF65-F5344CB8AC3E}">
        <p14:creationId xmlns:p14="http://schemas.microsoft.com/office/powerpoint/2010/main" val="1941590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v</a:t>
            </a:r>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10</a:t>
            </a:fld>
            <a:endParaRPr lang="en-AU"/>
          </a:p>
        </p:txBody>
      </p:sp>
    </p:spTree>
    <p:extLst>
      <p:ext uri="{BB962C8B-B14F-4D97-AF65-F5344CB8AC3E}">
        <p14:creationId xmlns:p14="http://schemas.microsoft.com/office/powerpoint/2010/main" val="4231448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v</a:t>
            </a:r>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11</a:t>
            </a:fld>
            <a:endParaRPr lang="en-AU"/>
          </a:p>
        </p:txBody>
      </p:sp>
    </p:spTree>
    <p:extLst>
      <p:ext uri="{BB962C8B-B14F-4D97-AF65-F5344CB8AC3E}">
        <p14:creationId xmlns:p14="http://schemas.microsoft.com/office/powerpoint/2010/main" val="295143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v</a:t>
            </a:r>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12</a:t>
            </a:fld>
            <a:endParaRPr lang="en-AU"/>
          </a:p>
        </p:txBody>
      </p:sp>
    </p:spTree>
    <p:extLst>
      <p:ext uri="{BB962C8B-B14F-4D97-AF65-F5344CB8AC3E}">
        <p14:creationId xmlns:p14="http://schemas.microsoft.com/office/powerpoint/2010/main" val="1654739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v</a:t>
            </a:r>
            <a:endParaRPr lang="en-AU" dirty="0"/>
          </a:p>
        </p:txBody>
      </p:sp>
      <p:sp>
        <p:nvSpPr>
          <p:cNvPr id="4" name="Slide Number Placeholder 3"/>
          <p:cNvSpPr>
            <a:spLocks noGrp="1"/>
          </p:cNvSpPr>
          <p:nvPr>
            <p:ph type="sldNum" sz="quarter" idx="10"/>
          </p:nvPr>
        </p:nvSpPr>
        <p:spPr/>
        <p:txBody>
          <a:bodyPr/>
          <a:lstStyle/>
          <a:p>
            <a:fld id="{FD14F006-E06B-4C8A-8A10-25DF386DC614}" type="slidenum">
              <a:rPr lang="en-AU" smtClean="0"/>
              <a:t>13</a:t>
            </a:fld>
            <a:endParaRPr lang="en-AU"/>
          </a:p>
        </p:txBody>
      </p:sp>
    </p:spTree>
    <p:extLst>
      <p:ext uri="{BB962C8B-B14F-4D97-AF65-F5344CB8AC3E}">
        <p14:creationId xmlns:p14="http://schemas.microsoft.com/office/powerpoint/2010/main" val="595772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7D0FAE04-A21E-47B4-AFA3-EE15C5776116}" type="datetimeFigureOut">
              <a:rPr lang="en-AU" smtClean="0"/>
              <a:t>30/03/2019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30F58AE-497F-44D3-9F4C-731EC46F0C56}" type="slidenum">
              <a:rPr lang="en-AU" smtClean="0"/>
              <a:t>‹#›</a:t>
            </a:fld>
            <a:endParaRPr lang="en-AU"/>
          </a:p>
        </p:txBody>
      </p:sp>
    </p:spTree>
    <p:extLst>
      <p:ext uri="{BB962C8B-B14F-4D97-AF65-F5344CB8AC3E}">
        <p14:creationId xmlns:p14="http://schemas.microsoft.com/office/powerpoint/2010/main" val="1827262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7D0FAE04-A21E-47B4-AFA3-EE15C5776116}" type="datetimeFigureOut">
              <a:rPr lang="en-AU" smtClean="0"/>
              <a:t>30/03/2019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30F58AE-497F-44D3-9F4C-731EC46F0C56}" type="slidenum">
              <a:rPr lang="en-AU" smtClean="0"/>
              <a:t>‹#›</a:t>
            </a:fld>
            <a:endParaRPr lang="en-AU"/>
          </a:p>
        </p:txBody>
      </p:sp>
    </p:spTree>
    <p:extLst>
      <p:ext uri="{BB962C8B-B14F-4D97-AF65-F5344CB8AC3E}">
        <p14:creationId xmlns:p14="http://schemas.microsoft.com/office/powerpoint/2010/main" val="3753855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7D0FAE04-A21E-47B4-AFA3-EE15C5776116}" type="datetimeFigureOut">
              <a:rPr lang="en-AU" smtClean="0"/>
              <a:t>30/03/2019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30F58AE-497F-44D3-9F4C-731EC46F0C56}" type="slidenum">
              <a:rPr lang="en-AU" smtClean="0"/>
              <a:t>‹#›</a:t>
            </a:fld>
            <a:endParaRPr lang="en-AU"/>
          </a:p>
        </p:txBody>
      </p:sp>
    </p:spTree>
    <p:extLst>
      <p:ext uri="{BB962C8B-B14F-4D97-AF65-F5344CB8AC3E}">
        <p14:creationId xmlns:p14="http://schemas.microsoft.com/office/powerpoint/2010/main" val="3451263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7D0FAE04-A21E-47B4-AFA3-EE15C5776116}" type="datetimeFigureOut">
              <a:rPr lang="en-AU" smtClean="0"/>
              <a:t>30/03/2019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30F58AE-497F-44D3-9F4C-731EC46F0C56}" type="slidenum">
              <a:rPr lang="en-AU" smtClean="0"/>
              <a:t>‹#›</a:t>
            </a:fld>
            <a:endParaRPr lang="en-AU"/>
          </a:p>
        </p:txBody>
      </p:sp>
    </p:spTree>
    <p:extLst>
      <p:ext uri="{BB962C8B-B14F-4D97-AF65-F5344CB8AC3E}">
        <p14:creationId xmlns:p14="http://schemas.microsoft.com/office/powerpoint/2010/main" val="541403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D0FAE04-A21E-47B4-AFA3-EE15C5776116}" type="datetimeFigureOut">
              <a:rPr lang="en-AU" smtClean="0"/>
              <a:t>30/03/2019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30F58AE-497F-44D3-9F4C-731EC46F0C56}" type="slidenum">
              <a:rPr lang="en-AU" smtClean="0"/>
              <a:t>‹#›</a:t>
            </a:fld>
            <a:endParaRPr lang="en-AU"/>
          </a:p>
        </p:txBody>
      </p:sp>
    </p:spTree>
    <p:extLst>
      <p:ext uri="{BB962C8B-B14F-4D97-AF65-F5344CB8AC3E}">
        <p14:creationId xmlns:p14="http://schemas.microsoft.com/office/powerpoint/2010/main" val="534505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7D0FAE04-A21E-47B4-AFA3-EE15C5776116}" type="datetimeFigureOut">
              <a:rPr lang="en-AU" smtClean="0"/>
              <a:t>30/03/2019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30F58AE-497F-44D3-9F4C-731EC46F0C56}" type="slidenum">
              <a:rPr lang="en-AU" smtClean="0"/>
              <a:t>‹#›</a:t>
            </a:fld>
            <a:endParaRPr lang="en-AU"/>
          </a:p>
        </p:txBody>
      </p:sp>
    </p:spTree>
    <p:extLst>
      <p:ext uri="{BB962C8B-B14F-4D97-AF65-F5344CB8AC3E}">
        <p14:creationId xmlns:p14="http://schemas.microsoft.com/office/powerpoint/2010/main" val="3718476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7D0FAE04-A21E-47B4-AFA3-EE15C5776116}" type="datetimeFigureOut">
              <a:rPr lang="en-AU" smtClean="0"/>
              <a:t>30/03/2019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E30F58AE-497F-44D3-9F4C-731EC46F0C56}" type="slidenum">
              <a:rPr lang="en-AU" smtClean="0"/>
              <a:t>‹#›</a:t>
            </a:fld>
            <a:endParaRPr lang="en-AU"/>
          </a:p>
        </p:txBody>
      </p:sp>
    </p:spTree>
    <p:extLst>
      <p:ext uri="{BB962C8B-B14F-4D97-AF65-F5344CB8AC3E}">
        <p14:creationId xmlns:p14="http://schemas.microsoft.com/office/powerpoint/2010/main" val="3956924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7D0FAE04-A21E-47B4-AFA3-EE15C5776116}" type="datetimeFigureOut">
              <a:rPr lang="en-AU" smtClean="0"/>
              <a:t>30/03/2019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E30F58AE-497F-44D3-9F4C-731EC46F0C56}" type="slidenum">
              <a:rPr lang="en-AU" smtClean="0"/>
              <a:t>‹#›</a:t>
            </a:fld>
            <a:endParaRPr lang="en-AU"/>
          </a:p>
        </p:txBody>
      </p:sp>
    </p:spTree>
    <p:extLst>
      <p:ext uri="{BB962C8B-B14F-4D97-AF65-F5344CB8AC3E}">
        <p14:creationId xmlns:p14="http://schemas.microsoft.com/office/powerpoint/2010/main" val="3809515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0FAE04-A21E-47B4-AFA3-EE15C5776116}" type="datetimeFigureOut">
              <a:rPr lang="en-AU" smtClean="0"/>
              <a:t>30/03/2019</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E30F58AE-497F-44D3-9F4C-731EC46F0C56}" type="slidenum">
              <a:rPr lang="en-AU" smtClean="0"/>
              <a:t>‹#›</a:t>
            </a:fld>
            <a:endParaRPr lang="en-AU"/>
          </a:p>
        </p:txBody>
      </p:sp>
    </p:spTree>
    <p:extLst>
      <p:ext uri="{BB962C8B-B14F-4D97-AF65-F5344CB8AC3E}">
        <p14:creationId xmlns:p14="http://schemas.microsoft.com/office/powerpoint/2010/main" val="1740865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D0FAE04-A21E-47B4-AFA3-EE15C5776116}" type="datetimeFigureOut">
              <a:rPr lang="en-AU" smtClean="0"/>
              <a:t>30/03/2019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30F58AE-497F-44D3-9F4C-731EC46F0C56}" type="slidenum">
              <a:rPr lang="en-AU" smtClean="0"/>
              <a:t>‹#›</a:t>
            </a:fld>
            <a:endParaRPr lang="en-AU"/>
          </a:p>
        </p:txBody>
      </p:sp>
    </p:spTree>
    <p:extLst>
      <p:ext uri="{BB962C8B-B14F-4D97-AF65-F5344CB8AC3E}">
        <p14:creationId xmlns:p14="http://schemas.microsoft.com/office/powerpoint/2010/main" val="2230226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D0FAE04-A21E-47B4-AFA3-EE15C5776116}" type="datetimeFigureOut">
              <a:rPr lang="en-AU" smtClean="0"/>
              <a:t>30/03/2019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30F58AE-497F-44D3-9F4C-731EC46F0C56}" type="slidenum">
              <a:rPr lang="en-AU" smtClean="0"/>
              <a:t>‹#›</a:t>
            </a:fld>
            <a:endParaRPr lang="en-AU"/>
          </a:p>
        </p:txBody>
      </p:sp>
    </p:spTree>
    <p:extLst>
      <p:ext uri="{BB962C8B-B14F-4D97-AF65-F5344CB8AC3E}">
        <p14:creationId xmlns:p14="http://schemas.microsoft.com/office/powerpoint/2010/main" val="2561075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40000"/>
            <a:lumOff val="60000"/>
            <a:alpha val="29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0FAE04-A21E-47B4-AFA3-EE15C5776116}" type="datetimeFigureOut">
              <a:rPr lang="en-AU" smtClean="0"/>
              <a:t>30/03/2019</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0F58AE-497F-44D3-9F4C-731EC46F0C56}" type="slidenum">
              <a:rPr lang="en-AU" smtClean="0"/>
              <a:t>‹#›</a:t>
            </a:fld>
            <a:endParaRPr lang="en-AU"/>
          </a:p>
        </p:txBody>
      </p:sp>
    </p:spTree>
    <p:extLst>
      <p:ext uri="{BB962C8B-B14F-4D97-AF65-F5344CB8AC3E}">
        <p14:creationId xmlns:p14="http://schemas.microsoft.com/office/powerpoint/2010/main" val="1816363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asntech.github.io/postdoc-funding-scheme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40727" y="1778214"/>
            <a:ext cx="5569665" cy="2939266"/>
          </a:xfrm>
          <a:prstGeom prst="rect">
            <a:avLst/>
          </a:prstGeom>
          <a:noFill/>
        </p:spPr>
        <p:txBody>
          <a:bodyPr wrap="none" rtlCol="0">
            <a:spAutoFit/>
          </a:bodyPr>
          <a:lstStyle/>
          <a:p>
            <a:pPr algn="ctr"/>
            <a:r>
              <a:rPr lang="en-AU" sz="6000" dirty="0" smtClean="0"/>
              <a:t>PhD and beyond!</a:t>
            </a:r>
            <a:endParaRPr lang="en-AU" sz="4000" dirty="0" smtClean="0"/>
          </a:p>
          <a:p>
            <a:pPr algn="ctr"/>
            <a:endParaRPr lang="en-AU" sz="2500" dirty="0" smtClean="0"/>
          </a:p>
          <a:p>
            <a:pPr algn="ctr"/>
            <a:r>
              <a:rPr lang="en-AU" sz="2500" dirty="0" smtClean="0"/>
              <a:t>A friendly ramble by Paul Garrett</a:t>
            </a:r>
          </a:p>
          <a:p>
            <a:pPr algn="ctr"/>
            <a:r>
              <a:rPr lang="en-AU" sz="2500" dirty="0" smtClean="0"/>
              <a:t>with lots of help by many others</a:t>
            </a:r>
          </a:p>
          <a:p>
            <a:pPr algn="ctr"/>
            <a:endParaRPr lang="en-AU" sz="2500" dirty="0" smtClean="0"/>
          </a:p>
          <a:p>
            <a:pPr algn="ctr"/>
            <a:r>
              <a:rPr lang="en-AU" sz="2500" dirty="0" smtClean="0"/>
              <a:t>Accurate as of 27/03/2019</a:t>
            </a:r>
            <a:endParaRPr lang="en-AU" sz="2500" dirty="0"/>
          </a:p>
        </p:txBody>
      </p:sp>
      <p:sp>
        <p:nvSpPr>
          <p:cNvPr id="8" name="Rectangle 7"/>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30726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Supervision and Workstyle</a:t>
            </a:r>
            <a:endParaRPr lang="en-AU" b="1" dirty="0"/>
          </a:p>
        </p:txBody>
      </p:sp>
      <p:sp>
        <p:nvSpPr>
          <p:cNvPr id="3" name="Content Placeholder 2"/>
          <p:cNvSpPr>
            <a:spLocks noGrp="1"/>
          </p:cNvSpPr>
          <p:nvPr>
            <p:ph idx="1"/>
          </p:nvPr>
        </p:nvSpPr>
        <p:spPr>
          <a:xfrm>
            <a:off x="1705428" y="1575594"/>
            <a:ext cx="9771743" cy="4942114"/>
          </a:xfrm>
        </p:spPr>
        <p:txBody>
          <a:bodyPr>
            <a:normAutofit fontScale="92500" lnSpcReduction="10000"/>
          </a:bodyPr>
          <a:lstStyle/>
          <a:p>
            <a:pPr marL="0" indent="0">
              <a:buNone/>
            </a:pPr>
            <a:r>
              <a:rPr lang="en-AU" sz="2500" dirty="0" smtClean="0"/>
              <a:t>Identify your workstyle and goals. Communicate this to your Supervisor. Their job is to help you achieve these goals.</a:t>
            </a:r>
          </a:p>
          <a:p>
            <a:pPr>
              <a:buFontTx/>
              <a:buChar char="-"/>
            </a:pPr>
            <a:endParaRPr lang="en-AU" sz="2500" dirty="0" smtClean="0"/>
          </a:p>
          <a:p>
            <a:pPr marL="0" indent="0">
              <a:buNone/>
            </a:pPr>
            <a:r>
              <a:rPr lang="en-AU" sz="2500" b="1" dirty="0" smtClean="0"/>
              <a:t>As an example, Dr Guy Hawkins.</a:t>
            </a:r>
          </a:p>
          <a:p>
            <a:pPr marL="0" indent="0">
              <a:buNone/>
            </a:pPr>
            <a:r>
              <a:rPr lang="en-AU" sz="2500" dirty="0" smtClean="0"/>
              <a:t>“I was lucky to have Scott as a supervisor. I told him my plan was to become an academic and return to Newcastle.” </a:t>
            </a:r>
          </a:p>
          <a:p>
            <a:pPr marL="0" indent="0">
              <a:buNone/>
            </a:pPr>
            <a:endParaRPr lang="en-AU" sz="2500" dirty="0"/>
          </a:p>
          <a:p>
            <a:pPr marL="0" indent="0">
              <a:buNone/>
            </a:pPr>
            <a:r>
              <a:rPr lang="en-AU" sz="2500" dirty="0" smtClean="0"/>
              <a:t>“He helped me get my first Post-Doc in Sydney. Later (in Amsterdam), I received a fellowship.”</a:t>
            </a:r>
          </a:p>
          <a:p>
            <a:pPr marL="0" indent="0">
              <a:buNone/>
            </a:pPr>
            <a:endParaRPr lang="en-AU" sz="2500" dirty="0"/>
          </a:p>
          <a:p>
            <a:pPr marL="0" indent="0">
              <a:buNone/>
            </a:pPr>
            <a:r>
              <a:rPr lang="en-AU" sz="2500" dirty="0" smtClean="0"/>
              <a:t>“I hadn’t spoken to Scott in years. I called, and he asked ‘Are you coming back?’ Immediately, he began helping me get a position in Newcastle. He knew what I wanted, and he always advised me on how to get there.”</a:t>
            </a:r>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5927998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Knowing what is ‘Normal’</a:t>
            </a:r>
            <a:endParaRPr lang="en-AU" b="1" dirty="0"/>
          </a:p>
        </p:txBody>
      </p:sp>
      <p:sp>
        <p:nvSpPr>
          <p:cNvPr id="3" name="Content Placeholder 2"/>
          <p:cNvSpPr>
            <a:spLocks noGrp="1"/>
          </p:cNvSpPr>
          <p:nvPr>
            <p:ph idx="1"/>
          </p:nvPr>
        </p:nvSpPr>
        <p:spPr>
          <a:xfrm>
            <a:off x="1705428" y="1575594"/>
            <a:ext cx="9771743" cy="4942114"/>
          </a:xfrm>
        </p:spPr>
        <p:txBody>
          <a:bodyPr>
            <a:normAutofit lnSpcReduction="10000"/>
          </a:bodyPr>
          <a:lstStyle/>
          <a:p>
            <a:pPr marL="0" indent="0">
              <a:buNone/>
            </a:pPr>
            <a:r>
              <a:rPr lang="en-AU" sz="2500" dirty="0" smtClean="0"/>
              <a:t>In the PhD ‘haze’, it’s hard to know what ‘normal’ is. So let’s go through some ways to identify a ‘normal’ experience.</a:t>
            </a:r>
          </a:p>
          <a:p>
            <a:pPr marL="0" indent="0">
              <a:buNone/>
            </a:pPr>
            <a:endParaRPr lang="en-AU" sz="2500" dirty="0"/>
          </a:p>
          <a:p>
            <a:pPr marL="0" indent="0">
              <a:buNone/>
            </a:pPr>
            <a:r>
              <a:rPr lang="en-AU" sz="2500" b="1" dirty="0" smtClean="0"/>
              <a:t>Mentorship</a:t>
            </a:r>
          </a:p>
          <a:p>
            <a:pPr>
              <a:buFontTx/>
              <a:buChar char="-"/>
            </a:pPr>
            <a:r>
              <a:rPr lang="en-AU" sz="2500" dirty="0" smtClean="0"/>
              <a:t>Someone a little ahead of you </a:t>
            </a:r>
            <a:r>
              <a:rPr lang="en-AU" sz="2500" i="1" dirty="0" smtClean="0"/>
              <a:t>e.g.,</a:t>
            </a:r>
            <a:r>
              <a:rPr lang="en-AU" sz="2500" dirty="0" smtClean="0"/>
              <a:t> Late PhD or Post-Doc</a:t>
            </a:r>
          </a:p>
          <a:p>
            <a:pPr lvl="1">
              <a:buFontTx/>
              <a:buChar char="-"/>
            </a:pPr>
            <a:r>
              <a:rPr lang="en-AU" sz="2100" i="1" dirty="0" smtClean="0"/>
              <a:t>Advice on your next step and how they got there</a:t>
            </a:r>
          </a:p>
          <a:p>
            <a:pPr>
              <a:buFontTx/>
              <a:buChar char="-"/>
            </a:pPr>
            <a:r>
              <a:rPr lang="en-AU" sz="2500" dirty="0" smtClean="0"/>
              <a:t>Someone a long way ahead, but in the career you want </a:t>
            </a:r>
            <a:r>
              <a:rPr lang="en-AU" sz="2500" i="1" dirty="0" smtClean="0"/>
              <a:t>e.g.,</a:t>
            </a:r>
            <a:r>
              <a:rPr lang="en-AU" sz="2500" dirty="0" smtClean="0"/>
              <a:t> Lecturer</a:t>
            </a:r>
          </a:p>
          <a:p>
            <a:pPr lvl="1">
              <a:buFontTx/>
              <a:buChar char="-"/>
            </a:pPr>
            <a:r>
              <a:rPr lang="en-AU" sz="2100" i="1" dirty="0" smtClean="0"/>
              <a:t>Advice on your trajectory and where you should be spending your time</a:t>
            </a:r>
          </a:p>
          <a:p>
            <a:pPr lvl="1">
              <a:buFontTx/>
              <a:buChar char="-"/>
            </a:pPr>
            <a:r>
              <a:rPr lang="en-AU" sz="2100" i="1" dirty="0" smtClean="0"/>
              <a:t>Someone who can ‘go into bat for you’ when you go for interviews.</a:t>
            </a:r>
          </a:p>
          <a:p>
            <a:pPr>
              <a:buFontTx/>
              <a:buChar char="-"/>
            </a:pPr>
            <a:r>
              <a:rPr lang="en-AU" sz="2500" dirty="0" smtClean="0"/>
              <a:t>Someone without investment in your current work </a:t>
            </a:r>
            <a:r>
              <a:rPr lang="en-AU" sz="2500" i="1" dirty="0" smtClean="0"/>
              <a:t>e.g.,</a:t>
            </a:r>
            <a:r>
              <a:rPr lang="en-AU" sz="2500" dirty="0" smtClean="0"/>
              <a:t> </a:t>
            </a:r>
            <a:r>
              <a:rPr lang="en-AU" sz="2500" dirty="0"/>
              <a:t>A colleague </a:t>
            </a:r>
            <a:r>
              <a:rPr lang="en-AU" sz="2500" dirty="0" smtClean="0"/>
              <a:t>you meet at a conference</a:t>
            </a:r>
          </a:p>
          <a:p>
            <a:pPr lvl="1">
              <a:buFontTx/>
              <a:buChar char="-"/>
            </a:pPr>
            <a:r>
              <a:rPr lang="en-AU" sz="2100" i="1" dirty="0" smtClean="0"/>
              <a:t>Advice on whether your situation with you’re a) Supervisor, b) Grant applications, c) Publication record, d) Lab environment, is normal or toxic.</a:t>
            </a:r>
          </a:p>
          <a:p>
            <a:pPr marL="0" indent="0">
              <a:buNone/>
            </a:pPr>
            <a:endParaRPr lang="en-AU" sz="2500" dirty="0"/>
          </a:p>
          <a:p>
            <a:pPr marL="0" indent="0">
              <a:buNone/>
            </a:pPr>
            <a:endParaRPr lang="en-AU" sz="2500" dirty="0" smtClean="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650814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Knowing what is ‘Normal’</a:t>
            </a:r>
            <a:endParaRPr lang="en-AU" b="1" dirty="0"/>
          </a:p>
        </p:txBody>
      </p:sp>
      <p:sp>
        <p:nvSpPr>
          <p:cNvPr id="3" name="Content Placeholder 2"/>
          <p:cNvSpPr>
            <a:spLocks noGrp="1"/>
          </p:cNvSpPr>
          <p:nvPr>
            <p:ph idx="1"/>
          </p:nvPr>
        </p:nvSpPr>
        <p:spPr>
          <a:xfrm>
            <a:off x="1705428" y="1575594"/>
            <a:ext cx="9771743" cy="4942114"/>
          </a:xfrm>
        </p:spPr>
        <p:txBody>
          <a:bodyPr>
            <a:normAutofit fontScale="92500" lnSpcReduction="20000"/>
          </a:bodyPr>
          <a:lstStyle/>
          <a:p>
            <a:pPr marL="0" indent="0">
              <a:buNone/>
            </a:pPr>
            <a:r>
              <a:rPr lang="en-AU" sz="2500" b="1" dirty="0" smtClean="0"/>
              <a:t>Toxic Lab Environments</a:t>
            </a:r>
          </a:p>
          <a:p>
            <a:pPr marL="0" indent="0">
              <a:buNone/>
            </a:pPr>
            <a:r>
              <a:rPr lang="en-AU" sz="2000" dirty="0" smtClean="0"/>
              <a:t>From experience, it is hard to identify a toxic lab when you’re in one. Too many students spend 4+ years experiencing bullying, sexual harassment, unreasonable workloads, only to see how bad things were in hindsight.</a:t>
            </a:r>
          </a:p>
          <a:p>
            <a:pPr marL="0" indent="0">
              <a:buNone/>
            </a:pPr>
            <a:endParaRPr lang="en-AU" sz="2000" dirty="0"/>
          </a:p>
          <a:p>
            <a:pPr marL="0" indent="0">
              <a:buNone/>
            </a:pPr>
            <a:r>
              <a:rPr lang="en-AU" sz="2000" b="1" dirty="0" smtClean="0"/>
              <a:t>Alarming ‘Toxic’ Behaviours</a:t>
            </a:r>
          </a:p>
          <a:p>
            <a:pPr>
              <a:buFontTx/>
              <a:buChar char="-"/>
            </a:pPr>
            <a:r>
              <a:rPr lang="en-AU" sz="2000" b="1" dirty="0" smtClean="0"/>
              <a:t>Supervisor Gas Lighting</a:t>
            </a:r>
            <a:r>
              <a:rPr lang="en-AU" sz="2000" dirty="0" smtClean="0"/>
              <a:t> </a:t>
            </a:r>
            <a:r>
              <a:rPr lang="en-AU" sz="2000" i="1" dirty="0" smtClean="0"/>
              <a:t>e.g.,</a:t>
            </a:r>
            <a:r>
              <a:rPr lang="en-AU" sz="2000" dirty="0" smtClean="0"/>
              <a:t> “you should be more assertive”… “now isn’t the time to be assertive” or “you just need to try harder” but offering no advice or solutions, or “you need to change this analysis” after having changed 20 times…</a:t>
            </a:r>
            <a:br>
              <a:rPr lang="en-AU" sz="2000" dirty="0" smtClean="0"/>
            </a:br>
            <a:endParaRPr lang="en-AU" sz="2000" dirty="0" smtClean="0"/>
          </a:p>
          <a:p>
            <a:pPr>
              <a:buFontTx/>
              <a:buChar char="-"/>
            </a:pPr>
            <a:r>
              <a:rPr lang="en-AU" sz="2000" b="1" dirty="0" smtClean="0"/>
              <a:t>Bullying &amp; Harassment </a:t>
            </a:r>
            <a:r>
              <a:rPr lang="en-AU" sz="2000" i="1" dirty="0" smtClean="0"/>
              <a:t>e.g.,</a:t>
            </a:r>
            <a:r>
              <a:rPr lang="en-AU" sz="2000" dirty="0" smtClean="0"/>
              <a:t> lab members who delegate blame and take no responsibility. Use threat tactics to achieve their goals. View their ‘lifestyle’ as the only valid option.</a:t>
            </a:r>
            <a:br>
              <a:rPr lang="en-AU" sz="2000" dirty="0" smtClean="0"/>
            </a:br>
            <a:endParaRPr lang="en-AU" sz="2000" dirty="0" smtClean="0"/>
          </a:p>
          <a:p>
            <a:pPr>
              <a:buFontTx/>
              <a:buChar char="-"/>
            </a:pPr>
            <a:r>
              <a:rPr lang="en-AU" sz="2000" b="1" dirty="0" smtClean="0"/>
              <a:t>Authorship Theft</a:t>
            </a:r>
            <a:r>
              <a:rPr lang="en-AU" sz="2000" dirty="0" smtClean="0"/>
              <a:t> </a:t>
            </a:r>
            <a:r>
              <a:rPr lang="en-AU" sz="2000" i="1" dirty="0" smtClean="0"/>
              <a:t>e.g.,</a:t>
            </a:r>
            <a:r>
              <a:rPr lang="en-AU" sz="2000" dirty="0" smtClean="0"/>
              <a:t> being asked to write a paper, but receiving a low authorship. There are various reasons this happens, some fair. But if this happens regularly; you should be alarmed.</a:t>
            </a:r>
            <a:br>
              <a:rPr lang="en-AU" sz="2000" dirty="0" smtClean="0"/>
            </a:br>
            <a:endParaRPr lang="en-AU" sz="2000" b="1" dirty="0" smtClean="0"/>
          </a:p>
          <a:p>
            <a:pPr>
              <a:buFontTx/>
              <a:buChar char="-"/>
            </a:pPr>
            <a:r>
              <a:rPr lang="en-AU" sz="2000" b="1" dirty="0" smtClean="0"/>
              <a:t>Data Collection</a:t>
            </a:r>
            <a:r>
              <a:rPr lang="en-AU" sz="2000" dirty="0" smtClean="0"/>
              <a:t> </a:t>
            </a:r>
            <a:r>
              <a:rPr lang="en-AU" sz="2000" i="1" dirty="0" smtClean="0"/>
              <a:t>e.g.,</a:t>
            </a:r>
            <a:r>
              <a:rPr lang="en-AU" sz="2000" dirty="0" smtClean="0"/>
              <a:t> forced to collect data that is not, in any way, for you.</a:t>
            </a:r>
            <a:endParaRPr lang="en-AU" sz="2100" dirty="0" smtClean="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629793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Knowing what is ‘Normal’</a:t>
            </a:r>
            <a:endParaRPr lang="en-AU" b="1" dirty="0"/>
          </a:p>
        </p:txBody>
      </p:sp>
      <p:sp>
        <p:nvSpPr>
          <p:cNvPr id="3" name="Content Placeholder 2"/>
          <p:cNvSpPr>
            <a:spLocks noGrp="1"/>
          </p:cNvSpPr>
          <p:nvPr>
            <p:ph idx="1"/>
          </p:nvPr>
        </p:nvSpPr>
        <p:spPr>
          <a:xfrm>
            <a:off x="1705428" y="1575594"/>
            <a:ext cx="9771743" cy="4942114"/>
          </a:xfrm>
        </p:spPr>
        <p:txBody>
          <a:bodyPr>
            <a:normAutofit/>
          </a:bodyPr>
          <a:lstStyle/>
          <a:p>
            <a:pPr marL="0" indent="0">
              <a:buNone/>
            </a:pPr>
            <a:r>
              <a:rPr lang="en-AU" b="1" dirty="0"/>
              <a:t>Alarming ‘Toxic’ Behaviours</a:t>
            </a:r>
          </a:p>
          <a:p>
            <a:pPr>
              <a:buFontTx/>
              <a:buChar char="-"/>
            </a:pPr>
            <a:r>
              <a:rPr lang="en-AU" sz="2100" b="1" dirty="0" smtClean="0"/>
              <a:t>Threatening Pay </a:t>
            </a:r>
            <a:r>
              <a:rPr lang="en-AU" sz="2100" dirty="0" smtClean="0"/>
              <a:t>e.g., requiring R.As and Post-Docs to work long hours for ‘free’ or as volunteers, for previously paid work. You need to be able to openly talk about pay with your supervisor or employer. If you can not, this is a major problem. </a:t>
            </a:r>
          </a:p>
          <a:p>
            <a:pPr>
              <a:buFontTx/>
              <a:buChar char="-"/>
            </a:pPr>
            <a:endParaRPr lang="en-AU" sz="2100" dirty="0" smtClean="0"/>
          </a:p>
          <a:p>
            <a:pPr>
              <a:buFontTx/>
              <a:buChar char="-"/>
            </a:pPr>
            <a:r>
              <a:rPr lang="en-AU" sz="2100" b="1" dirty="0" smtClean="0"/>
              <a:t>Unethical Behaviour </a:t>
            </a:r>
            <a:r>
              <a:rPr lang="en-AU" sz="2100" i="1" dirty="0" smtClean="0"/>
              <a:t>e.g.,</a:t>
            </a:r>
            <a:r>
              <a:rPr lang="en-AU" sz="2100" dirty="0" smtClean="0"/>
              <a:t> sleeping with students, simulating data for publication, failing to acknowledge </a:t>
            </a:r>
            <a:r>
              <a:rPr lang="en-AU" sz="2100" i="1" dirty="0" smtClean="0"/>
              <a:t>researcher degrees of freedom</a:t>
            </a:r>
            <a:r>
              <a:rPr lang="en-AU" sz="2100" dirty="0" smtClean="0"/>
              <a:t>, forgoing ethics applications and variations, etc.</a:t>
            </a:r>
          </a:p>
          <a:p>
            <a:pPr>
              <a:buFontTx/>
              <a:buChar char="-"/>
            </a:pPr>
            <a:endParaRPr lang="en-AU" sz="2100" dirty="0"/>
          </a:p>
          <a:p>
            <a:pPr>
              <a:buFontTx/>
              <a:buChar char="-"/>
            </a:pPr>
            <a:r>
              <a:rPr lang="en-AU" sz="2100" b="1" dirty="0" smtClean="0"/>
              <a:t>Unwilling to support external collaborations</a:t>
            </a:r>
            <a:r>
              <a:rPr lang="en-AU" sz="2100" dirty="0" smtClean="0"/>
              <a:t> e.g., Your supervisor should be introducing you to potential employees and collaborators.</a:t>
            </a:r>
          </a:p>
          <a:p>
            <a:pPr lvl="1">
              <a:buFontTx/>
              <a:buChar char="-"/>
            </a:pPr>
            <a:r>
              <a:rPr lang="en-AU" sz="2000" dirty="0" smtClean="0"/>
              <a:t>You should be trying to publish separately from your Supervisor(s). This shows academic independence and collaboration on a CV.</a:t>
            </a:r>
          </a:p>
          <a:p>
            <a:pPr lvl="1">
              <a:buFontTx/>
              <a:buChar char="-"/>
            </a:pPr>
            <a:r>
              <a:rPr lang="en-AU" sz="2000" dirty="0" smtClean="0"/>
              <a:t>You should be sent to different labs as part of your PhD e.g., USA, EU, Canada, NZ.</a:t>
            </a:r>
          </a:p>
          <a:p>
            <a:pPr marL="0" indent="0">
              <a:buNone/>
            </a:pPr>
            <a:endParaRPr lang="en-AU" sz="2500" dirty="0"/>
          </a:p>
          <a:p>
            <a:pPr marL="0" indent="0">
              <a:buNone/>
            </a:pPr>
            <a:endParaRPr lang="en-AU" sz="2500" dirty="0" smtClean="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446191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Knowing what is ‘Normal’</a:t>
            </a:r>
            <a:endParaRPr lang="en-AU" b="1" dirty="0"/>
          </a:p>
        </p:txBody>
      </p:sp>
      <p:sp>
        <p:nvSpPr>
          <p:cNvPr id="3" name="Content Placeholder 2"/>
          <p:cNvSpPr>
            <a:spLocks noGrp="1"/>
          </p:cNvSpPr>
          <p:nvPr>
            <p:ph idx="1"/>
          </p:nvPr>
        </p:nvSpPr>
        <p:spPr>
          <a:xfrm>
            <a:off x="1705428" y="1575594"/>
            <a:ext cx="9771743" cy="4942114"/>
          </a:xfrm>
        </p:spPr>
        <p:txBody>
          <a:bodyPr>
            <a:normAutofit lnSpcReduction="10000"/>
          </a:bodyPr>
          <a:lstStyle/>
          <a:p>
            <a:pPr marL="0" indent="0">
              <a:buNone/>
            </a:pPr>
            <a:r>
              <a:rPr lang="en-AU" b="1" dirty="0"/>
              <a:t>Alarming ‘Toxic’ Behaviours</a:t>
            </a:r>
          </a:p>
          <a:p>
            <a:pPr>
              <a:buFontTx/>
              <a:buChar char="-"/>
            </a:pPr>
            <a:r>
              <a:rPr lang="en-AU" sz="2100" b="1" dirty="0" smtClean="0"/>
              <a:t>Seek Outside Advice </a:t>
            </a:r>
            <a:r>
              <a:rPr lang="en-AU" sz="2100" dirty="0" smtClean="0"/>
              <a:t>e.g., talk to previous lab members or describe your lab experience to other students or academics. This can be awkward, but you should get a sense of whether the activities are ‘normal’ or ‘toxic’</a:t>
            </a:r>
          </a:p>
          <a:p>
            <a:pPr>
              <a:buFontTx/>
              <a:buChar char="-"/>
            </a:pPr>
            <a:endParaRPr lang="en-AU" sz="2100" dirty="0"/>
          </a:p>
          <a:p>
            <a:pPr>
              <a:buFontTx/>
              <a:buChar char="-"/>
            </a:pPr>
            <a:r>
              <a:rPr lang="en-AU" sz="2100" b="1" dirty="0" smtClean="0"/>
              <a:t>Respecting Work/Life Balance. </a:t>
            </a:r>
            <a:r>
              <a:rPr lang="en-AU" sz="2100" dirty="0" smtClean="0"/>
              <a:t>We each work differently. Sometimes, we need to meet difficult deadlines </a:t>
            </a:r>
            <a:r>
              <a:rPr lang="en-AU" sz="2100" i="1" dirty="0" smtClean="0"/>
              <a:t>e.g.,</a:t>
            </a:r>
            <a:r>
              <a:rPr lang="en-AU" sz="2100" dirty="0" smtClean="0"/>
              <a:t> submissions, and work unreasonable hours. But personal hours are not work hours. </a:t>
            </a:r>
            <a:br>
              <a:rPr lang="en-AU" sz="2100" dirty="0" smtClean="0"/>
            </a:br>
            <a:r>
              <a:rPr lang="en-AU" sz="2100" dirty="0" smtClean="0"/>
              <a:t/>
            </a:r>
            <a:br>
              <a:rPr lang="en-AU" sz="2100" dirty="0" smtClean="0"/>
            </a:br>
            <a:r>
              <a:rPr lang="en-AU" sz="2100" dirty="0" smtClean="0"/>
              <a:t>If you feel:</a:t>
            </a:r>
          </a:p>
          <a:p>
            <a:pPr lvl="1">
              <a:buFontTx/>
              <a:buChar char="-"/>
            </a:pPr>
            <a:r>
              <a:rPr lang="en-AU" sz="2000" dirty="0" smtClean="0"/>
              <a:t>Pressured to work unreasonable hours, just to meet daily/weekly goals.</a:t>
            </a:r>
          </a:p>
          <a:p>
            <a:pPr lvl="1">
              <a:buFontTx/>
              <a:buChar char="-"/>
            </a:pPr>
            <a:r>
              <a:rPr lang="en-AU" sz="2000" dirty="0" smtClean="0"/>
              <a:t>Unable to celebrate your achievements or take time after meeting a deadline.</a:t>
            </a:r>
          </a:p>
          <a:p>
            <a:pPr lvl="1">
              <a:buFontTx/>
              <a:buChar char="-"/>
            </a:pPr>
            <a:r>
              <a:rPr lang="en-AU" sz="2000" dirty="0" smtClean="0"/>
              <a:t>Feel anxious when asking for time off your PhD to, for example, get married, be with family, go to the doctors, or pick up your children.</a:t>
            </a:r>
          </a:p>
          <a:p>
            <a:pPr marL="0" indent="0">
              <a:buNone/>
            </a:pPr>
            <a:r>
              <a:rPr lang="en-AU" sz="2200" dirty="0" smtClean="0"/>
              <a:t>…then you might be in a toxic lab space.</a:t>
            </a:r>
          </a:p>
          <a:p>
            <a:pPr lvl="1">
              <a:buFontTx/>
              <a:buChar char="-"/>
            </a:pPr>
            <a:endParaRPr lang="en-AU" sz="2000" dirty="0" smtClean="0"/>
          </a:p>
          <a:p>
            <a:pPr lvl="1">
              <a:buFontTx/>
              <a:buChar char="-"/>
            </a:pPr>
            <a:endParaRPr lang="en-AU" sz="1800" b="1" dirty="0" smtClean="0"/>
          </a:p>
          <a:p>
            <a:pPr lvl="1">
              <a:buFontTx/>
              <a:buChar char="-"/>
            </a:pPr>
            <a:endParaRPr lang="en-AU" sz="2000" dirty="0" smtClean="0"/>
          </a:p>
          <a:p>
            <a:pPr marL="0" indent="0">
              <a:buNone/>
            </a:pPr>
            <a:endParaRPr lang="en-AU" sz="2500" dirty="0"/>
          </a:p>
          <a:p>
            <a:pPr marL="0" indent="0">
              <a:buNone/>
            </a:pPr>
            <a:endParaRPr lang="en-AU" sz="2500" dirty="0" smtClean="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7501181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Knowing what is ‘Normal’</a:t>
            </a:r>
            <a:endParaRPr lang="en-AU" b="1" dirty="0"/>
          </a:p>
        </p:txBody>
      </p:sp>
      <p:sp>
        <p:nvSpPr>
          <p:cNvPr id="3" name="Content Placeholder 2"/>
          <p:cNvSpPr>
            <a:spLocks noGrp="1"/>
          </p:cNvSpPr>
          <p:nvPr>
            <p:ph idx="1"/>
          </p:nvPr>
        </p:nvSpPr>
        <p:spPr>
          <a:xfrm>
            <a:off x="1705428" y="1575594"/>
            <a:ext cx="9771743" cy="4942114"/>
          </a:xfrm>
        </p:spPr>
        <p:txBody>
          <a:bodyPr>
            <a:normAutofit lnSpcReduction="10000"/>
          </a:bodyPr>
          <a:lstStyle/>
          <a:p>
            <a:pPr marL="0" indent="0">
              <a:buNone/>
            </a:pPr>
            <a:r>
              <a:rPr lang="en-AU" sz="2400" b="1" dirty="0"/>
              <a:t>Alarming ‘Toxic’ Behaviours</a:t>
            </a:r>
          </a:p>
          <a:p>
            <a:pPr marL="0" indent="0" algn="ctr">
              <a:buNone/>
            </a:pPr>
            <a:r>
              <a:rPr lang="en-AU" sz="2200" dirty="0" smtClean="0"/>
              <a:t>“If you ask a student, ‘how is your Supervisor?’ And they do not immediately respond with ‘Great!’ Ask yourself why, and find another supervisor.” </a:t>
            </a:r>
          </a:p>
          <a:p>
            <a:pPr marL="0" indent="0" algn="ctr">
              <a:buNone/>
            </a:pPr>
            <a:r>
              <a:rPr lang="en-AU" sz="2200" dirty="0" smtClean="0"/>
              <a:t>– Scott Brown, Deputy Head of School. </a:t>
            </a:r>
            <a:r>
              <a:rPr lang="en-AU" sz="2200" dirty="0" err="1" smtClean="0"/>
              <a:t>UoN</a:t>
            </a:r>
            <a:r>
              <a:rPr lang="en-AU" sz="2200" dirty="0" smtClean="0"/>
              <a:t>.</a:t>
            </a:r>
            <a:endParaRPr lang="en-AU" sz="2000" dirty="0" smtClean="0"/>
          </a:p>
          <a:p>
            <a:pPr lvl="1">
              <a:buFontTx/>
              <a:buChar char="-"/>
            </a:pPr>
            <a:endParaRPr lang="en-AU" sz="1800" b="1" dirty="0" smtClean="0"/>
          </a:p>
          <a:p>
            <a:pPr marL="0" indent="0">
              <a:buNone/>
            </a:pPr>
            <a:r>
              <a:rPr lang="en-AU" sz="2200" b="1" dirty="0" smtClean="0"/>
              <a:t>What Can You Do?</a:t>
            </a:r>
          </a:p>
          <a:p>
            <a:pPr>
              <a:buFontTx/>
              <a:buChar char="-"/>
            </a:pPr>
            <a:r>
              <a:rPr lang="en-AU" sz="2200" dirty="0" smtClean="0"/>
              <a:t>In extreme cases, you can go to the Dean of Graduate Research, the Dean of Students or Deputy Head of School and ask for help. They will:</a:t>
            </a:r>
          </a:p>
          <a:p>
            <a:pPr lvl="1">
              <a:buFontTx/>
              <a:buChar char="-"/>
            </a:pPr>
            <a:r>
              <a:rPr lang="en-AU" sz="2200" dirty="0" smtClean="0"/>
              <a:t>Interview you,</a:t>
            </a:r>
          </a:p>
          <a:p>
            <a:pPr lvl="1">
              <a:buFontTx/>
              <a:buChar char="-"/>
            </a:pPr>
            <a:r>
              <a:rPr lang="en-AU" sz="2200" dirty="0" smtClean="0"/>
              <a:t>Formally intervene on your behalf and mediate discussions between you and your supervisor,</a:t>
            </a:r>
          </a:p>
          <a:p>
            <a:pPr lvl="1">
              <a:buFontTx/>
              <a:buChar char="-"/>
            </a:pPr>
            <a:r>
              <a:rPr lang="en-AU" sz="2200" dirty="0" smtClean="0"/>
              <a:t>Help you change supervisors if you wish.</a:t>
            </a:r>
          </a:p>
          <a:p>
            <a:pPr marL="0" indent="0">
              <a:buNone/>
            </a:pPr>
            <a:r>
              <a:rPr lang="en-AU" sz="2200" dirty="0" smtClean="0"/>
              <a:t>But often, that’s not what you want to do. Instead, you want to change your lab environment. Here’s how we changed ours at Newcastle.</a:t>
            </a:r>
          </a:p>
          <a:p>
            <a:pPr marL="0" indent="0">
              <a:buNone/>
            </a:pPr>
            <a:endParaRPr lang="en-AU" sz="2500" dirty="0"/>
          </a:p>
          <a:p>
            <a:pPr marL="0" indent="0">
              <a:buNone/>
            </a:pPr>
            <a:endParaRPr lang="en-AU" sz="2500" dirty="0" smtClean="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874635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Making a Supportive Lab Environment</a:t>
            </a:r>
            <a:endParaRPr lang="en-AU" b="1" dirty="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26" name="Picture 2" descr="Image result for leslie blah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176" y="1171370"/>
            <a:ext cx="1514341" cy="22715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395267" y="1849942"/>
            <a:ext cx="6794360" cy="913070"/>
          </a:xfrm>
          <a:prstGeom prst="rect">
            <a:avLst/>
          </a:prstGeom>
        </p:spPr>
        <p:txBody>
          <a:bodyPr wrap="none">
            <a:spAutoFit/>
          </a:bodyPr>
          <a:lstStyle/>
          <a:p>
            <a:pPr lvl="0">
              <a:lnSpc>
                <a:spcPct val="90000"/>
              </a:lnSpc>
              <a:spcBef>
                <a:spcPts val="1000"/>
              </a:spcBef>
            </a:pPr>
            <a:r>
              <a:rPr lang="en-AU" sz="2500" dirty="0">
                <a:solidFill>
                  <a:prstClr val="black"/>
                </a:solidFill>
              </a:rPr>
              <a:t>“I don’t want to go home, this lab is great!” </a:t>
            </a:r>
            <a:endParaRPr lang="en-AU" sz="2500" dirty="0" smtClean="0">
              <a:solidFill>
                <a:prstClr val="black"/>
              </a:solidFill>
            </a:endParaRPr>
          </a:p>
          <a:p>
            <a:pPr lvl="0">
              <a:lnSpc>
                <a:spcPct val="90000"/>
              </a:lnSpc>
              <a:spcBef>
                <a:spcPts val="1000"/>
              </a:spcBef>
            </a:pPr>
            <a:r>
              <a:rPr lang="en-AU" sz="2500" dirty="0" smtClean="0">
                <a:solidFill>
                  <a:prstClr val="black"/>
                </a:solidFill>
              </a:rPr>
              <a:t>- Dr Leslie </a:t>
            </a:r>
            <a:r>
              <a:rPr lang="en-AU" sz="2500" dirty="0" err="1" smtClean="0">
                <a:solidFill>
                  <a:prstClr val="black"/>
                </a:solidFill>
              </a:rPr>
              <a:t>Blaha</a:t>
            </a:r>
            <a:r>
              <a:rPr lang="en-AU" sz="2500" dirty="0" smtClean="0">
                <a:solidFill>
                  <a:prstClr val="black"/>
                </a:solidFill>
              </a:rPr>
              <a:t>, Chief Scientist, Analysis in Motion</a:t>
            </a:r>
            <a:endParaRPr lang="en-AU" sz="2500" dirty="0">
              <a:solidFill>
                <a:prstClr val="black"/>
              </a:solidFill>
            </a:endParaRPr>
          </a:p>
        </p:txBody>
      </p:sp>
      <p:pic>
        <p:nvPicPr>
          <p:cNvPr id="1028" name="Picture 4" descr="DSC_698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2477" y="2830881"/>
            <a:ext cx="2218529" cy="221852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740643" y="3416188"/>
            <a:ext cx="4942956" cy="913070"/>
          </a:xfrm>
          <a:prstGeom prst="rect">
            <a:avLst/>
          </a:prstGeom>
        </p:spPr>
        <p:txBody>
          <a:bodyPr wrap="none">
            <a:spAutoFit/>
          </a:bodyPr>
          <a:lstStyle/>
          <a:p>
            <a:pPr lvl="0">
              <a:lnSpc>
                <a:spcPct val="90000"/>
              </a:lnSpc>
              <a:spcBef>
                <a:spcPts val="1000"/>
              </a:spcBef>
            </a:pPr>
            <a:r>
              <a:rPr lang="en-AU" sz="2500" dirty="0">
                <a:solidFill>
                  <a:prstClr val="black"/>
                </a:solidFill>
              </a:rPr>
              <a:t>“I’ve never worked in a better lab</a:t>
            </a:r>
            <a:r>
              <a:rPr lang="en-AU" sz="2500" dirty="0" smtClean="0">
                <a:solidFill>
                  <a:prstClr val="black"/>
                </a:solidFill>
              </a:rPr>
              <a:t>.”</a:t>
            </a:r>
          </a:p>
          <a:p>
            <a:pPr lvl="0">
              <a:lnSpc>
                <a:spcPct val="90000"/>
              </a:lnSpc>
              <a:spcBef>
                <a:spcPts val="1000"/>
              </a:spcBef>
            </a:pPr>
            <a:r>
              <a:rPr lang="en-AU" sz="2500" dirty="0" smtClean="0">
                <a:solidFill>
                  <a:prstClr val="black"/>
                </a:solidFill>
              </a:rPr>
              <a:t>- Dr Rob Taylor, Post-Doc Fellow </a:t>
            </a:r>
            <a:r>
              <a:rPr lang="en-AU" sz="2500" dirty="0" err="1" smtClean="0">
                <a:solidFill>
                  <a:prstClr val="black"/>
                </a:solidFill>
              </a:rPr>
              <a:t>UoN</a:t>
            </a:r>
            <a:endParaRPr lang="en-AU" sz="2500" dirty="0">
              <a:solidFill>
                <a:prstClr val="black"/>
              </a:solidFill>
            </a:endParaRPr>
          </a:p>
        </p:txBody>
      </p:sp>
      <p:sp>
        <p:nvSpPr>
          <p:cNvPr id="8" name="Rectangle 7"/>
          <p:cNvSpPr/>
          <p:nvPr/>
        </p:nvSpPr>
        <p:spPr>
          <a:xfrm>
            <a:off x="3962400" y="5310171"/>
            <a:ext cx="6918606" cy="913070"/>
          </a:xfrm>
          <a:prstGeom prst="rect">
            <a:avLst/>
          </a:prstGeom>
        </p:spPr>
        <p:txBody>
          <a:bodyPr wrap="square">
            <a:spAutoFit/>
          </a:bodyPr>
          <a:lstStyle/>
          <a:p>
            <a:pPr lvl="0">
              <a:lnSpc>
                <a:spcPct val="90000"/>
              </a:lnSpc>
              <a:spcBef>
                <a:spcPts val="1000"/>
              </a:spcBef>
            </a:pPr>
            <a:r>
              <a:rPr lang="en-AU" sz="2500" dirty="0">
                <a:solidFill>
                  <a:prstClr val="black"/>
                </a:solidFill>
              </a:rPr>
              <a:t>“It’s hard to say just how good a lab we have here</a:t>
            </a:r>
            <a:r>
              <a:rPr lang="en-AU" sz="2500" dirty="0" smtClean="0">
                <a:solidFill>
                  <a:prstClr val="black"/>
                </a:solidFill>
              </a:rPr>
              <a:t>.”</a:t>
            </a:r>
          </a:p>
          <a:p>
            <a:pPr lvl="0">
              <a:lnSpc>
                <a:spcPct val="90000"/>
              </a:lnSpc>
              <a:spcBef>
                <a:spcPts val="1000"/>
              </a:spcBef>
            </a:pPr>
            <a:r>
              <a:rPr lang="en-AU" sz="2500" dirty="0" smtClean="0">
                <a:solidFill>
                  <a:prstClr val="black"/>
                </a:solidFill>
              </a:rPr>
              <a:t>- Dr Emily Freeman, </a:t>
            </a:r>
            <a:r>
              <a:rPr lang="en-AU" sz="2500" dirty="0" err="1" smtClean="0">
                <a:solidFill>
                  <a:prstClr val="black"/>
                </a:solidFill>
              </a:rPr>
              <a:t>UoN</a:t>
            </a:r>
            <a:endParaRPr lang="en-AU" sz="2500" dirty="0">
              <a:solidFill>
                <a:prstClr val="black"/>
              </a:solidFill>
            </a:endParaRPr>
          </a:p>
        </p:txBody>
      </p:sp>
      <p:pic>
        <p:nvPicPr>
          <p:cNvPr id="1032" name="Picture 8" descr="Dr Emily Freem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5189" y="4461437"/>
            <a:ext cx="2150645" cy="2150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79482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Making a Supportive Lab Environment</a:t>
            </a:r>
            <a:endParaRPr lang="en-AU" b="1" dirty="0"/>
          </a:p>
        </p:txBody>
      </p:sp>
      <p:sp>
        <p:nvSpPr>
          <p:cNvPr id="3" name="Content Placeholder 2"/>
          <p:cNvSpPr>
            <a:spLocks noGrp="1"/>
          </p:cNvSpPr>
          <p:nvPr>
            <p:ph idx="1"/>
          </p:nvPr>
        </p:nvSpPr>
        <p:spPr>
          <a:xfrm>
            <a:off x="1705428" y="1575594"/>
            <a:ext cx="9771743" cy="4942114"/>
          </a:xfrm>
        </p:spPr>
        <p:txBody>
          <a:bodyPr>
            <a:normAutofit fontScale="92500" lnSpcReduction="10000"/>
          </a:bodyPr>
          <a:lstStyle/>
          <a:p>
            <a:pPr marL="0" indent="0">
              <a:buNone/>
            </a:pPr>
            <a:r>
              <a:rPr lang="en-AU" sz="2500" b="1" dirty="0" smtClean="0"/>
              <a:t>Supportive Labs</a:t>
            </a:r>
          </a:p>
          <a:p>
            <a:pPr>
              <a:buFontTx/>
              <a:buChar char="-"/>
            </a:pPr>
            <a:r>
              <a:rPr lang="en-AU" sz="2500" dirty="0" smtClean="0"/>
              <a:t>Make you want to come to work</a:t>
            </a:r>
          </a:p>
          <a:p>
            <a:pPr>
              <a:buFontTx/>
              <a:buChar char="-"/>
            </a:pPr>
            <a:r>
              <a:rPr lang="en-AU" sz="2500" dirty="0" smtClean="0"/>
              <a:t>Foster student-to-student mentorship and research development</a:t>
            </a:r>
          </a:p>
          <a:p>
            <a:pPr lvl="1">
              <a:buFontTx/>
              <a:buChar char="-"/>
            </a:pPr>
            <a:r>
              <a:rPr lang="en-AU" sz="2100" dirty="0" smtClean="0"/>
              <a:t>Between PhD and </a:t>
            </a:r>
            <a:r>
              <a:rPr lang="en-AU" sz="2100" dirty="0" err="1" smtClean="0"/>
              <a:t>Honors</a:t>
            </a:r>
            <a:r>
              <a:rPr lang="en-AU" sz="2100" dirty="0" smtClean="0"/>
              <a:t> Students, and among PhD Students</a:t>
            </a:r>
          </a:p>
          <a:p>
            <a:pPr>
              <a:buFontTx/>
              <a:buChar char="-"/>
            </a:pPr>
            <a:r>
              <a:rPr lang="en-AU" sz="2500" dirty="0" smtClean="0"/>
              <a:t>Encourage community outreach</a:t>
            </a:r>
          </a:p>
          <a:p>
            <a:pPr lvl="1">
              <a:buFontTx/>
              <a:buChar char="-"/>
            </a:pPr>
            <a:r>
              <a:rPr lang="en-AU" sz="2100" dirty="0" smtClean="0"/>
              <a:t>It’s fun, rewarding and builds your social media and public presentations</a:t>
            </a:r>
          </a:p>
          <a:p>
            <a:pPr>
              <a:buFontTx/>
              <a:buChar char="-"/>
            </a:pPr>
            <a:r>
              <a:rPr lang="en-AU" sz="2500" dirty="0" smtClean="0"/>
              <a:t>Provide opportunities to take on additional responsibilities </a:t>
            </a:r>
            <a:r>
              <a:rPr lang="en-AU" sz="2500" i="1" dirty="0" smtClean="0"/>
              <a:t>e.g.,</a:t>
            </a:r>
            <a:r>
              <a:rPr lang="en-AU" sz="2500" dirty="0" smtClean="0"/>
              <a:t> running a journal club, teaching a specific skill like coding or </a:t>
            </a:r>
            <a:r>
              <a:rPr lang="en-AU" sz="2500" dirty="0" err="1" smtClean="0"/>
              <a:t>LaTeX</a:t>
            </a:r>
            <a:r>
              <a:rPr lang="en-AU" sz="2500" dirty="0" smtClean="0"/>
              <a:t> editing, running social media accounts</a:t>
            </a:r>
          </a:p>
          <a:p>
            <a:pPr lvl="1">
              <a:buFontTx/>
              <a:buChar char="-"/>
            </a:pPr>
            <a:r>
              <a:rPr lang="en-AU" sz="2100" dirty="0" smtClean="0"/>
              <a:t>This is important for institutes looking for ‘what else’ you bring to the job</a:t>
            </a:r>
          </a:p>
          <a:p>
            <a:pPr>
              <a:buFontTx/>
              <a:buChar char="-"/>
            </a:pPr>
            <a:r>
              <a:rPr lang="en-AU" sz="2500" dirty="0" smtClean="0"/>
              <a:t>Invite external academics to present and teach the students</a:t>
            </a:r>
          </a:p>
          <a:p>
            <a:pPr>
              <a:buFontTx/>
              <a:buChar char="-"/>
            </a:pPr>
            <a:r>
              <a:rPr lang="en-AU" sz="2500" dirty="0" smtClean="0"/>
              <a:t>Provide opportunity for students to host events </a:t>
            </a:r>
            <a:r>
              <a:rPr lang="en-AU" sz="2500" i="1" dirty="0" smtClean="0"/>
              <a:t>e.g.,</a:t>
            </a:r>
            <a:r>
              <a:rPr lang="en-AU" sz="2500" dirty="0" smtClean="0"/>
              <a:t> small-scale movie nights, or large-scale Post-Graduate Conferences </a:t>
            </a:r>
          </a:p>
          <a:p>
            <a:pPr lvl="1">
              <a:buFontTx/>
              <a:buChar char="-"/>
            </a:pPr>
            <a:r>
              <a:rPr lang="en-AU" sz="2100" dirty="0" smtClean="0"/>
              <a:t>Event organization is an important skill. Displaying this is hard, look for </a:t>
            </a:r>
            <a:r>
              <a:rPr lang="en-AU" sz="2100" dirty="0" err="1" smtClean="0"/>
              <a:t>oppertunities</a:t>
            </a:r>
            <a:r>
              <a:rPr lang="en-AU" sz="2100" dirty="0" smtClean="0"/>
              <a:t>.</a:t>
            </a:r>
          </a:p>
          <a:p>
            <a:pPr>
              <a:buFontTx/>
              <a:buChar char="-"/>
            </a:pPr>
            <a:endParaRPr lang="en-AU" sz="2500" dirty="0" smtClean="0"/>
          </a:p>
          <a:p>
            <a:pPr>
              <a:buFontTx/>
              <a:buChar char="-"/>
            </a:pPr>
            <a:endParaRPr lang="en-AU" sz="2500" dirty="0"/>
          </a:p>
          <a:p>
            <a:pPr marL="0" indent="0">
              <a:buNone/>
            </a:pPr>
            <a:endParaRPr lang="en-AU" sz="2500" dirty="0" smtClean="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991023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Identify the Keys to Support</a:t>
            </a:r>
            <a:endParaRPr lang="en-AU" b="1" dirty="0"/>
          </a:p>
        </p:txBody>
      </p:sp>
      <p:sp>
        <p:nvSpPr>
          <p:cNvPr id="3" name="Content Placeholder 2"/>
          <p:cNvSpPr>
            <a:spLocks noGrp="1"/>
          </p:cNvSpPr>
          <p:nvPr>
            <p:ph idx="1"/>
          </p:nvPr>
        </p:nvSpPr>
        <p:spPr>
          <a:xfrm>
            <a:off x="1705428" y="1575594"/>
            <a:ext cx="9771743" cy="4942114"/>
          </a:xfrm>
        </p:spPr>
        <p:txBody>
          <a:bodyPr>
            <a:normAutofit/>
          </a:bodyPr>
          <a:lstStyle/>
          <a:p>
            <a:pPr marL="0" indent="0">
              <a:buNone/>
            </a:pPr>
            <a:r>
              <a:rPr lang="en-AU" sz="2500" dirty="0" smtClean="0"/>
              <a:t>Activities should be </a:t>
            </a:r>
            <a:r>
              <a:rPr lang="en-AU" sz="2500" b="1" dirty="0" smtClean="0"/>
              <a:t>Motivating</a:t>
            </a:r>
            <a:r>
              <a:rPr lang="en-AU" sz="2500" dirty="0" smtClean="0"/>
              <a:t>, </a:t>
            </a:r>
            <a:r>
              <a:rPr lang="en-AU" sz="2500" b="1" dirty="0" smtClean="0"/>
              <a:t>Accountable</a:t>
            </a:r>
            <a:r>
              <a:rPr lang="en-AU" sz="2500" dirty="0" smtClean="0"/>
              <a:t> and </a:t>
            </a:r>
            <a:r>
              <a:rPr lang="en-AU" sz="2500" b="1" dirty="0" smtClean="0"/>
              <a:t>Rewarding</a:t>
            </a:r>
            <a:r>
              <a:rPr lang="en-AU" sz="2500" dirty="0" smtClean="0"/>
              <a:t>.</a:t>
            </a:r>
          </a:p>
          <a:p>
            <a:pPr>
              <a:buFontTx/>
              <a:buChar char="-"/>
            </a:pPr>
            <a:r>
              <a:rPr lang="en-AU" sz="2500" dirty="0" smtClean="0"/>
              <a:t>A PhD is a long-term reward. This is hard to motivate.</a:t>
            </a:r>
          </a:p>
          <a:p>
            <a:pPr>
              <a:buFontTx/>
              <a:buChar char="-"/>
            </a:pPr>
            <a:r>
              <a:rPr lang="en-AU" sz="2500" dirty="0" smtClean="0"/>
              <a:t>Small, achievable goals are motivating.</a:t>
            </a:r>
          </a:p>
          <a:p>
            <a:pPr>
              <a:buFontTx/>
              <a:buChar char="-"/>
            </a:pPr>
            <a:r>
              <a:rPr lang="en-AU" sz="2500" dirty="0" smtClean="0"/>
              <a:t>Making goals communal ensures you are accountable to your peers.</a:t>
            </a:r>
          </a:p>
          <a:p>
            <a:pPr lvl="1">
              <a:buFontTx/>
              <a:buChar char="-"/>
            </a:pPr>
            <a:r>
              <a:rPr lang="en-AU" sz="2100" dirty="0" smtClean="0"/>
              <a:t>This means a ‘check list’ on a lab wall or on Slack.</a:t>
            </a:r>
          </a:p>
          <a:p>
            <a:pPr>
              <a:buFontTx/>
              <a:buChar char="-"/>
            </a:pPr>
            <a:r>
              <a:rPr lang="en-AU" sz="2500" dirty="0" smtClean="0"/>
              <a:t>The PhD isn’t everything. Set goals outside of academia too</a:t>
            </a:r>
          </a:p>
          <a:p>
            <a:pPr lvl="1">
              <a:buFontTx/>
              <a:buChar char="-"/>
            </a:pPr>
            <a:r>
              <a:rPr lang="en-AU" dirty="0" smtClean="0"/>
              <a:t>E.g., Run 3Km, learn some music or make some art</a:t>
            </a:r>
          </a:p>
          <a:p>
            <a:pPr>
              <a:buFontTx/>
              <a:buChar char="-"/>
            </a:pPr>
            <a:r>
              <a:rPr lang="en-AU" dirty="0"/>
              <a:t>Hitting your goals is internally </a:t>
            </a:r>
            <a:r>
              <a:rPr lang="en-AU" dirty="0" smtClean="0"/>
              <a:t>rewarding, but external rewards are important too! e.g., the Great Coffee Scheme!</a:t>
            </a:r>
            <a:endParaRPr lang="en-AU" sz="2000" dirty="0" smtClean="0"/>
          </a:p>
          <a:p>
            <a:pPr marL="0" indent="0">
              <a:buNone/>
            </a:pPr>
            <a:endParaRPr lang="en-AU" sz="2600" baseline="30000" dirty="0" smtClean="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7138895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The Great Coffee Scheme!</a:t>
            </a:r>
            <a:endParaRPr lang="en-AU" b="1" dirty="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p:cNvPicPr>
            <a:picLocks noChangeAspect="1"/>
          </p:cNvPicPr>
          <p:nvPr/>
        </p:nvPicPr>
        <p:blipFill rotWithShape="1">
          <a:blip r:embed="rId3"/>
          <a:srcRect l="34835" t="6644" r="30924" b="20018"/>
          <a:stretch/>
        </p:blipFill>
        <p:spPr>
          <a:xfrm>
            <a:off x="1601106" y="1152525"/>
            <a:ext cx="4738080" cy="5705475"/>
          </a:xfrm>
          <a:prstGeom prst="rect">
            <a:avLst/>
          </a:prstGeom>
        </p:spPr>
      </p:pic>
      <p:pic>
        <p:nvPicPr>
          <p:cNvPr id="8" name="Picture 2" descr="https://scontent-syd2-1.xx.fbcdn.net/v/t1.15752-9/s2048x2048/54436757_765883670462042_8036660053140307968_n.jpg?_nc_cat=100&amp;_nc_ht=scontent-syd2-1.xx&amp;oh=692ed9dd34ef8575def323e7fd55c36b&amp;oe=5D175DA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8236" y="2247899"/>
            <a:ext cx="5753804" cy="32365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270013">
            <a:off x="8318739" y="704648"/>
            <a:ext cx="3524556" cy="861774"/>
          </a:xfrm>
          <a:prstGeom prst="rect">
            <a:avLst/>
          </a:prstGeom>
          <a:noFill/>
        </p:spPr>
        <p:txBody>
          <a:bodyPr wrap="none" rtlCol="0">
            <a:spAutoFit/>
          </a:bodyPr>
          <a:lstStyle/>
          <a:p>
            <a:pPr algn="ctr"/>
            <a:r>
              <a:rPr lang="en-AU" sz="2500" dirty="0" smtClean="0"/>
              <a:t>Motivating, Accountable, </a:t>
            </a:r>
          </a:p>
          <a:p>
            <a:pPr algn="ctr"/>
            <a:r>
              <a:rPr lang="en-AU" sz="2500" dirty="0" smtClean="0"/>
              <a:t>Rewarding!</a:t>
            </a:r>
            <a:endParaRPr lang="en-AU" sz="2500" dirty="0"/>
          </a:p>
        </p:txBody>
      </p:sp>
      <p:sp>
        <p:nvSpPr>
          <p:cNvPr id="10" name="TextBox 9"/>
          <p:cNvSpPr txBox="1"/>
          <p:nvPr/>
        </p:nvSpPr>
        <p:spPr>
          <a:xfrm>
            <a:off x="6286546" y="5558628"/>
            <a:ext cx="5897192" cy="1246495"/>
          </a:xfrm>
          <a:prstGeom prst="rect">
            <a:avLst/>
          </a:prstGeom>
          <a:noFill/>
        </p:spPr>
        <p:txBody>
          <a:bodyPr wrap="none" rtlCol="0">
            <a:spAutoFit/>
          </a:bodyPr>
          <a:lstStyle/>
          <a:p>
            <a:pPr algn="ctr"/>
            <a:r>
              <a:rPr lang="en-AU" sz="2500" dirty="0" smtClean="0"/>
              <a:t>One Goal : One Tick</a:t>
            </a:r>
          </a:p>
          <a:p>
            <a:pPr algn="ctr"/>
            <a:r>
              <a:rPr lang="en-AU" sz="2500" dirty="0" smtClean="0"/>
              <a:t>Six Weeks = Free Coffee</a:t>
            </a:r>
          </a:p>
          <a:p>
            <a:pPr algn="ctr"/>
            <a:r>
              <a:rPr lang="en-AU" sz="2500" dirty="0" smtClean="0"/>
              <a:t>Supervisor Cost to Writing = $5 per 6 Weeks</a:t>
            </a:r>
            <a:endParaRPr lang="en-AU" sz="2500" dirty="0"/>
          </a:p>
        </p:txBody>
      </p:sp>
    </p:spTree>
    <p:extLst>
      <p:ext uri="{BB962C8B-B14F-4D97-AF65-F5344CB8AC3E}">
        <p14:creationId xmlns:p14="http://schemas.microsoft.com/office/powerpoint/2010/main" val="28812983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598" y="250031"/>
            <a:ext cx="10366830" cy="1325563"/>
          </a:xfrm>
        </p:spPr>
        <p:txBody>
          <a:bodyPr/>
          <a:lstStyle/>
          <a:p>
            <a:r>
              <a:rPr lang="en-AU" b="1" dirty="0" smtClean="0"/>
              <a:t>Topics of Today</a:t>
            </a:r>
            <a:endParaRPr lang="en-AU" b="1" dirty="0"/>
          </a:p>
        </p:txBody>
      </p:sp>
      <p:sp>
        <p:nvSpPr>
          <p:cNvPr id="3" name="Content Placeholder 2"/>
          <p:cNvSpPr>
            <a:spLocks noGrp="1"/>
          </p:cNvSpPr>
          <p:nvPr>
            <p:ph idx="1"/>
          </p:nvPr>
        </p:nvSpPr>
        <p:spPr>
          <a:xfrm>
            <a:off x="1625598" y="1785257"/>
            <a:ext cx="9771743" cy="4391706"/>
          </a:xfrm>
        </p:spPr>
        <p:txBody>
          <a:bodyPr>
            <a:normAutofit/>
          </a:bodyPr>
          <a:lstStyle/>
          <a:p>
            <a:pPr marL="0" indent="0">
              <a:buNone/>
            </a:pPr>
            <a:r>
              <a:rPr lang="en-AU" b="1" dirty="0" smtClean="0"/>
              <a:t>The road to a PhD</a:t>
            </a:r>
          </a:p>
          <a:p>
            <a:pPr marL="0" indent="0">
              <a:buNone/>
            </a:pPr>
            <a:r>
              <a:rPr lang="en-AU" dirty="0" smtClean="0"/>
              <a:t>	- Tips and tricks to make it easier</a:t>
            </a:r>
          </a:p>
          <a:p>
            <a:pPr marL="0" indent="0">
              <a:buNone/>
            </a:pPr>
            <a:r>
              <a:rPr lang="en-AU" dirty="0"/>
              <a:t>	</a:t>
            </a:r>
            <a:r>
              <a:rPr lang="en-AU" dirty="0" smtClean="0"/>
              <a:t>- Advice from the audience</a:t>
            </a:r>
            <a:endParaRPr lang="en-AU" dirty="0" smtClean="0"/>
          </a:p>
          <a:p>
            <a:pPr marL="0" indent="0">
              <a:buNone/>
            </a:pPr>
            <a:r>
              <a:rPr lang="en-AU" b="1" dirty="0" smtClean="0"/>
              <a:t>Beyond the PhD</a:t>
            </a:r>
          </a:p>
          <a:p>
            <a:pPr marL="0" indent="0">
              <a:buNone/>
            </a:pPr>
            <a:r>
              <a:rPr lang="en-AU" dirty="0" smtClean="0"/>
              <a:t>	- Jobs you could get</a:t>
            </a:r>
          </a:p>
          <a:p>
            <a:pPr marL="0" indent="0">
              <a:buNone/>
            </a:pPr>
            <a:r>
              <a:rPr lang="en-AU" dirty="0"/>
              <a:t>	</a:t>
            </a:r>
            <a:r>
              <a:rPr lang="en-AU" dirty="0" smtClean="0"/>
              <a:t>- The Academic Research Path</a:t>
            </a:r>
          </a:p>
          <a:p>
            <a:pPr marL="0" indent="0">
              <a:buNone/>
            </a:pPr>
            <a:r>
              <a:rPr lang="en-AU" dirty="0"/>
              <a:t>	</a:t>
            </a:r>
            <a:r>
              <a:rPr lang="en-AU" dirty="0" smtClean="0"/>
              <a:t>- Interview Conversations with current Academics</a:t>
            </a:r>
          </a:p>
        </p:txBody>
      </p:sp>
      <p:sp>
        <p:nvSpPr>
          <p:cNvPr id="5" name="Rectangle 4"/>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7072761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descr="https://scontent-syd2-1.xx.fbcdn.net/v/t1.15752-9/54729565_592455821221437_6346667460992696320_n.jpg?_nc_cat=100&amp;_nc_ht=scontent-syd2-1.xx&amp;oh=a151284a1a6b25fb75d76790df74af77&amp;oe=5D06DA8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647" y="1260989"/>
            <a:ext cx="3429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705428" y="250031"/>
            <a:ext cx="10515600" cy="1325563"/>
          </a:xfrm>
        </p:spPr>
        <p:txBody>
          <a:bodyPr/>
          <a:lstStyle/>
          <a:p>
            <a:r>
              <a:rPr lang="en-AU" b="1" dirty="0" smtClean="0"/>
              <a:t>Dog </a:t>
            </a:r>
            <a:r>
              <a:rPr lang="en-AU" b="1" dirty="0" smtClean="0"/>
              <a:t>Days!</a:t>
            </a:r>
            <a:endParaRPr lang="en-AU" b="1" dirty="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0" name="Picture 2" descr="https://scontent-syd2-1.xx.fbcdn.net/v/t1.15752-9/55564436_373874469869881_7440733126071943168_n.jpg?_nc_cat=106&amp;_nc_ht=scontent-syd2-1.xx&amp;oh=af5a3ceeb19ee897c52c78af13fb6a72&amp;oe=5D1085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1759" y="1268365"/>
            <a:ext cx="25717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scontent-syd2-1.xx.fbcdn.net/v/t1.15752-9/54522698_363170101206626_8734016416769900544_n.jpg?_nc_cat=110&amp;_nc_ht=scontent-syd2-1.xx&amp;oh=db8591a308c204c12b8cd967ab7c8efc&amp;oe=5D11478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0009" y="1268365"/>
            <a:ext cx="25717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scontent-syd2-1.xx.fbcdn.net/v/t1.15752-9/54798178_532661370473533_9221387736194220032_n.jpg?_nc_cat=109&amp;_nc_ht=scontent-syd2-1.xx&amp;oh=a4dd9b908278ee0f179295668970f96e&amp;oe=5D181B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0547" y="1260988"/>
            <a:ext cx="2571750" cy="4572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rot="346883">
            <a:off x="7509922" y="422162"/>
            <a:ext cx="3441648" cy="477054"/>
          </a:xfrm>
          <a:prstGeom prst="rect">
            <a:avLst/>
          </a:prstGeom>
          <a:noFill/>
        </p:spPr>
        <p:txBody>
          <a:bodyPr wrap="none" rtlCol="0">
            <a:spAutoFit/>
          </a:bodyPr>
          <a:lstStyle/>
          <a:p>
            <a:pPr algn="ctr"/>
            <a:r>
              <a:rPr lang="en-AU" sz="2500" dirty="0" smtClean="0"/>
              <a:t>Motivating &amp; Rewarding!</a:t>
            </a:r>
            <a:endParaRPr lang="en-AU" sz="2500" dirty="0"/>
          </a:p>
        </p:txBody>
      </p:sp>
    </p:spTree>
    <p:extLst>
      <p:ext uri="{BB962C8B-B14F-4D97-AF65-F5344CB8AC3E}">
        <p14:creationId xmlns:p14="http://schemas.microsoft.com/office/powerpoint/2010/main" val="21149000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More Dog Days!</a:t>
            </a:r>
            <a:endParaRPr lang="en-AU" b="1" dirty="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p:cNvSpPr txBox="1"/>
          <p:nvPr/>
        </p:nvSpPr>
        <p:spPr>
          <a:xfrm rot="346883">
            <a:off x="7509922" y="422162"/>
            <a:ext cx="3441648" cy="477054"/>
          </a:xfrm>
          <a:prstGeom prst="rect">
            <a:avLst/>
          </a:prstGeom>
          <a:noFill/>
        </p:spPr>
        <p:txBody>
          <a:bodyPr wrap="none" rtlCol="0">
            <a:spAutoFit/>
          </a:bodyPr>
          <a:lstStyle/>
          <a:p>
            <a:pPr algn="ctr"/>
            <a:r>
              <a:rPr lang="en-AU" sz="2500" dirty="0" smtClean="0"/>
              <a:t>Motivating &amp; Rewarding!</a:t>
            </a:r>
            <a:endParaRPr lang="en-AU" sz="2500" dirty="0"/>
          </a:p>
        </p:txBody>
      </p:sp>
      <p:pic>
        <p:nvPicPr>
          <p:cNvPr id="3" name="Picture 2"/>
          <p:cNvPicPr>
            <a:picLocks noChangeAspect="1"/>
          </p:cNvPicPr>
          <p:nvPr/>
        </p:nvPicPr>
        <p:blipFill>
          <a:blip r:embed="rId3"/>
          <a:stretch>
            <a:fillRect/>
          </a:stretch>
        </p:blipFill>
        <p:spPr>
          <a:xfrm>
            <a:off x="-18029" y="1575594"/>
            <a:ext cx="12210029" cy="4154531"/>
          </a:xfrm>
          <a:prstGeom prst="rect">
            <a:avLst/>
          </a:prstGeom>
        </p:spPr>
      </p:pic>
    </p:spTree>
    <p:extLst>
      <p:ext uri="{BB962C8B-B14F-4D97-AF65-F5344CB8AC3E}">
        <p14:creationId xmlns:p14="http://schemas.microsoft.com/office/powerpoint/2010/main" val="31173150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Don’t have a dog?</a:t>
            </a:r>
            <a:br>
              <a:rPr lang="en-AU" b="1" dirty="0" smtClean="0"/>
            </a:br>
            <a:r>
              <a:rPr lang="en-AU" b="1" dirty="0" err="1" smtClean="0"/>
              <a:t>Birb</a:t>
            </a:r>
            <a:r>
              <a:rPr lang="en-AU" b="1" dirty="0" smtClean="0"/>
              <a:t> and Cat Days!</a:t>
            </a:r>
            <a:endParaRPr lang="en-AU" b="1" dirty="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p:cNvSpPr txBox="1"/>
          <p:nvPr/>
        </p:nvSpPr>
        <p:spPr>
          <a:xfrm rot="346883">
            <a:off x="7509922" y="422162"/>
            <a:ext cx="3441648" cy="477054"/>
          </a:xfrm>
          <a:prstGeom prst="rect">
            <a:avLst/>
          </a:prstGeom>
          <a:noFill/>
        </p:spPr>
        <p:txBody>
          <a:bodyPr wrap="none" rtlCol="0">
            <a:spAutoFit/>
          </a:bodyPr>
          <a:lstStyle/>
          <a:p>
            <a:pPr algn="ctr"/>
            <a:r>
              <a:rPr lang="en-AU" sz="2500" dirty="0" smtClean="0"/>
              <a:t>Motivating &amp; Rewarding!</a:t>
            </a:r>
            <a:endParaRPr lang="en-AU" sz="2500" dirty="0"/>
          </a:p>
        </p:txBody>
      </p:sp>
      <p:pic>
        <p:nvPicPr>
          <p:cNvPr id="6146" name="Picture 2" descr="https://scontent-syd2-1.xx.fbcdn.net/v/t1.15752-9/s2048x2048/54374688_2257601694455998_7831828067747102720_n.jpg?_nc_cat=111&amp;_nc_ht=scontent-syd2-1.xx&amp;oh=5458fc9fb8d31fcfe4a8c61796c413bd&amp;oe=5D07718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5428" y="1842294"/>
            <a:ext cx="6627959" cy="372822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scontent-syd2-1.xx.fbcdn.net/v/t1.15752-9/55760047_2143224805922076_5318685249356431360_n.jpg?_nc_cat=104&amp;_nc_ht=scontent-syd2-1.xx&amp;oh=a5ffd27f02ad277bc4e2b8f608898649&amp;oe=5D18C0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4647" y="1071347"/>
            <a:ext cx="4523354" cy="5321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0608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Food at Meetings!</a:t>
            </a:r>
            <a:endParaRPr lang="en-AU" b="1" dirty="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4" name="Picture 2" descr="https://scontent-syd2-1.xx.fbcdn.net/v/t1.15752-9/s2048x2048/54436523_632263120602111_654866612947517440_n.jpg?_nc_cat=107&amp;_nc_ht=scontent-syd2-1.xx&amp;oh=c6bae67bc67618a9e6a4051966a65754&amp;oe=5D0B16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8806" y="1279637"/>
            <a:ext cx="9428844" cy="53037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rot="346883">
            <a:off x="7408295" y="422162"/>
            <a:ext cx="3644909" cy="477054"/>
          </a:xfrm>
          <a:prstGeom prst="rect">
            <a:avLst/>
          </a:prstGeom>
          <a:noFill/>
        </p:spPr>
        <p:txBody>
          <a:bodyPr wrap="none" rtlCol="0">
            <a:spAutoFit/>
          </a:bodyPr>
          <a:lstStyle/>
          <a:p>
            <a:pPr algn="ctr"/>
            <a:r>
              <a:rPr lang="en-AU" sz="2500" dirty="0" smtClean="0"/>
              <a:t>Accountable &amp; Rewarding!</a:t>
            </a:r>
            <a:endParaRPr lang="en-AU" sz="2500" dirty="0"/>
          </a:p>
        </p:txBody>
      </p:sp>
    </p:spTree>
    <p:extLst>
      <p:ext uri="{BB962C8B-B14F-4D97-AF65-F5344CB8AC3E}">
        <p14:creationId xmlns:p14="http://schemas.microsoft.com/office/powerpoint/2010/main" val="24327009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Communal Space!</a:t>
            </a:r>
            <a:endParaRPr lang="en-AU" b="1" dirty="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p:cNvSpPr txBox="1"/>
          <p:nvPr/>
        </p:nvSpPr>
        <p:spPr>
          <a:xfrm rot="346883">
            <a:off x="7408295" y="422162"/>
            <a:ext cx="3644909" cy="477054"/>
          </a:xfrm>
          <a:prstGeom prst="rect">
            <a:avLst/>
          </a:prstGeom>
          <a:noFill/>
        </p:spPr>
        <p:txBody>
          <a:bodyPr wrap="none" rtlCol="0">
            <a:spAutoFit/>
          </a:bodyPr>
          <a:lstStyle/>
          <a:p>
            <a:pPr algn="ctr"/>
            <a:r>
              <a:rPr lang="en-AU" sz="2500" dirty="0" smtClean="0"/>
              <a:t>Accountable &amp; Rewarding!</a:t>
            </a:r>
            <a:endParaRPr lang="en-AU" sz="2500" dirty="0"/>
          </a:p>
        </p:txBody>
      </p:sp>
      <p:pic>
        <p:nvPicPr>
          <p:cNvPr id="7170" name="Picture 2" descr="https://scontent-syd2-1.xx.fbcdn.net/v/t1.15752-9/s2048x2048/55560298_261900014756806_2342863222123528192_n.jpg?_nc_cat=100&amp;_nc_ht=scontent-syd2-1.xx&amp;oh=ec2243894522f391152f674fc7aec4ea&amp;oe=5D183F7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887" y="1385094"/>
            <a:ext cx="9070975" cy="5102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6920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Lab Soccer Team!</a:t>
            </a:r>
            <a:endParaRPr lang="en-AU" b="1" dirty="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p:cNvSpPr txBox="1"/>
          <p:nvPr/>
        </p:nvSpPr>
        <p:spPr>
          <a:xfrm rot="346883">
            <a:off x="7523519" y="229802"/>
            <a:ext cx="3414461" cy="861774"/>
          </a:xfrm>
          <a:prstGeom prst="rect">
            <a:avLst/>
          </a:prstGeom>
          <a:noFill/>
        </p:spPr>
        <p:txBody>
          <a:bodyPr wrap="none" rtlCol="0">
            <a:spAutoFit/>
          </a:bodyPr>
          <a:lstStyle/>
          <a:p>
            <a:pPr algn="ctr"/>
            <a:r>
              <a:rPr lang="en-AU" sz="2500" dirty="0" smtClean="0"/>
              <a:t>Accountable, Rewarding,</a:t>
            </a:r>
          </a:p>
          <a:p>
            <a:pPr algn="ctr"/>
            <a:r>
              <a:rPr lang="en-AU" sz="2500" dirty="0" smtClean="0"/>
              <a:t>Non-Academic Fun!</a:t>
            </a:r>
            <a:endParaRPr lang="en-AU" sz="2500" dirty="0"/>
          </a:p>
        </p:txBody>
      </p:sp>
      <p:pic>
        <p:nvPicPr>
          <p:cNvPr id="8194" name="Picture 2" descr="Image may contain: 1 pers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228" y="1461294"/>
            <a:ext cx="9144000" cy="514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058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Lab Trivia Team!</a:t>
            </a:r>
            <a:endParaRPr lang="en-AU" b="1" dirty="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p:cNvSpPr txBox="1"/>
          <p:nvPr/>
        </p:nvSpPr>
        <p:spPr>
          <a:xfrm rot="346883">
            <a:off x="7523519" y="229802"/>
            <a:ext cx="3414461" cy="861774"/>
          </a:xfrm>
          <a:prstGeom prst="rect">
            <a:avLst/>
          </a:prstGeom>
          <a:noFill/>
        </p:spPr>
        <p:txBody>
          <a:bodyPr wrap="none" rtlCol="0">
            <a:spAutoFit/>
          </a:bodyPr>
          <a:lstStyle/>
          <a:p>
            <a:pPr algn="ctr"/>
            <a:r>
              <a:rPr lang="en-AU" sz="2500" dirty="0" smtClean="0"/>
              <a:t>Accountable, Rewarding,</a:t>
            </a:r>
          </a:p>
          <a:p>
            <a:pPr algn="ctr"/>
            <a:r>
              <a:rPr lang="en-AU" sz="2500" dirty="0" smtClean="0"/>
              <a:t>Semi-Academic Fun!</a:t>
            </a:r>
            <a:endParaRPr lang="en-AU" sz="2500" dirty="0"/>
          </a:p>
        </p:txBody>
      </p:sp>
      <p:pic>
        <p:nvPicPr>
          <p:cNvPr id="10242" name="Picture 2" descr="https://scontent-syd2-1.xx.fbcdn.net/v/t1.15752-9/s2048x2048/54518296_352525872031751_4067797512117813248_n.jpg?_nc_cat=105&amp;_nc_ht=scontent-syd2-1.xx&amp;oh=5a927eccc4d54adfb4e448fadd701262&amp;oe=5D4528B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6571" y="2385074"/>
            <a:ext cx="6512791" cy="366344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scontent-syd2-1.xx.fbcdn.net/v/t1.15752-9/54525415_306939793304595_2844453155335307264_n.jpg?_nc_cat=111&amp;_nc_ht=scontent-syd2-1.xx&amp;oh=acdc2e9464799192a8aa38f8aacd6df3&amp;oe=5D132AE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1591" y="1255868"/>
            <a:ext cx="3151199" cy="5602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3609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Journal Club!</a:t>
            </a:r>
            <a:endParaRPr lang="en-AU" b="1" dirty="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p:cNvSpPr txBox="1"/>
          <p:nvPr/>
        </p:nvSpPr>
        <p:spPr>
          <a:xfrm rot="346883">
            <a:off x="6847021" y="422162"/>
            <a:ext cx="4767459" cy="477054"/>
          </a:xfrm>
          <a:prstGeom prst="rect">
            <a:avLst/>
          </a:prstGeom>
          <a:noFill/>
        </p:spPr>
        <p:txBody>
          <a:bodyPr wrap="none" rtlCol="0">
            <a:spAutoFit/>
          </a:bodyPr>
          <a:lstStyle/>
          <a:p>
            <a:pPr algn="ctr"/>
            <a:r>
              <a:rPr lang="en-AU" sz="2500" dirty="0" smtClean="0"/>
              <a:t>Accountable &amp; Arguably Rewarding</a:t>
            </a:r>
          </a:p>
        </p:txBody>
      </p:sp>
      <p:pic>
        <p:nvPicPr>
          <p:cNvPr id="11266" name="Picture 2" descr="https://scontent-syd2-1.xx.fbcdn.net/v/t1.15752-9/55949071_402111783900627_3140626390601170944_n.jpg?_nc_cat=107&amp;_nc_ht=scontent-syd2-1.xx&amp;oh=c0d40da07e048cfad6a035e0e7307277&amp;oe=5D440EC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3534" y="1261359"/>
            <a:ext cx="9304566" cy="5233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6798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Lab Meme Wall!</a:t>
            </a:r>
            <a:endParaRPr lang="en-AU" b="1" dirty="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p:cNvSpPr txBox="1"/>
          <p:nvPr/>
        </p:nvSpPr>
        <p:spPr>
          <a:xfrm rot="19868694">
            <a:off x="2616530" y="2523045"/>
            <a:ext cx="2044261" cy="1015663"/>
          </a:xfrm>
          <a:prstGeom prst="rect">
            <a:avLst/>
          </a:prstGeom>
          <a:noFill/>
        </p:spPr>
        <p:txBody>
          <a:bodyPr wrap="square" rtlCol="0">
            <a:spAutoFit/>
          </a:bodyPr>
          <a:lstStyle/>
          <a:p>
            <a:pPr algn="ctr"/>
            <a:r>
              <a:rPr lang="en-AU" sz="3000" dirty="0" smtClean="0"/>
              <a:t>Rewarding</a:t>
            </a:r>
          </a:p>
          <a:p>
            <a:pPr algn="ctr"/>
            <a:r>
              <a:rPr lang="en-AU" sz="3000" dirty="0" smtClean="0"/>
              <a:t>And Fun!</a:t>
            </a:r>
          </a:p>
        </p:txBody>
      </p:sp>
      <p:pic>
        <p:nvPicPr>
          <p:cNvPr id="12292" name="Picture 4" descr="https://scontent-syd2-1.xx.fbcdn.net/v/t1.15752-9/54525067_393907624498543_4982402774802104320_n.jpg?_nc_cat=102&amp;_nc_ht=scontent-syd2-1.xx&amp;oh=ffdc741fa89d8dd7bd1a19927833c941&amp;oe=5D0B60F4"/>
          <p:cNvPicPr>
            <a:picLocks noChangeAspect="1" noChangeArrowheads="1"/>
          </p:cNvPicPr>
          <p:nvPr/>
        </p:nvPicPr>
        <p:blipFill rotWithShape="1">
          <a:blip r:embed="rId3">
            <a:extLst>
              <a:ext uri="{28A0092B-C50C-407E-A947-70E740481C1C}">
                <a14:useLocalDpi xmlns:a14="http://schemas.microsoft.com/office/drawing/2010/main" val="0"/>
              </a:ext>
            </a:extLst>
          </a:blip>
          <a:srcRect t="15122" b="25712"/>
          <a:stretch/>
        </p:blipFill>
        <p:spPr bwMode="auto">
          <a:xfrm>
            <a:off x="5588137" y="0"/>
            <a:ext cx="6603863" cy="6946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4696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AU"/>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p:cNvSpPr/>
          <p:nvPr/>
        </p:nvSpPr>
        <p:spPr>
          <a:xfrm>
            <a:off x="0" y="3209365"/>
            <a:ext cx="12192000" cy="36486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3978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Paul Garrett</a:t>
            </a:r>
            <a:endParaRPr lang="en-AU" b="1" dirty="0"/>
          </a:p>
        </p:txBody>
      </p:sp>
      <p:sp>
        <p:nvSpPr>
          <p:cNvPr id="3" name="Content Placeholder 2"/>
          <p:cNvSpPr>
            <a:spLocks noGrp="1"/>
          </p:cNvSpPr>
          <p:nvPr>
            <p:ph idx="1"/>
          </p:nvPr>
        </p:nvSpPr>
        <p:spPr>
          <a:xfrm>
            <a:off x="1705428" y="1575594"/>
            <a:ext cx="9771743" cy="4942114"/>
          </a:xfrm>
        </p:spPr>
        <p:txBody>
          <a:bodyPr>
            <a:normAutofit fontScale="92500" lnSpcReduction="20000"/>
          </a:bodyPr>
          <a:lstStyle/>
          <a:p>
            <a:pPr marL="0" indent="0">
              <a:buNone/>
            </a:pPr>
            <a:r>
              <a:rPr lang="en-AU" sz="2700" b="1" dirty="0" smtClean="0"/>
              <a:t>Academic Career so far…</a:t>
            </a:r>
          </a:p>
          <a:p>
            <a:pPr marL="0" indent="0">
              <a:buNone/>
            </a:pPr>
            <a:r>
              <a:rPr lang="en-AU" sz="2000" b="1" dirty="0" smtClean="0"/>
              <a:t>2012—2013 </a:t>
            </a:r>
            <a:r>
              <a:rPr lang="en-AU" sz="2000" dirty="0" smtClean="0"/>
              <a:t>Volunteer Functional Neuroimaging Laboratory (FNL)</a:t>
            </a:r>
          </a:p>
          <a:p>
            <a:pPr marL="0" indent="0">
              <a:buNone/>
            </a:pPr>
            <a:r>
              <a:rPr lang="en-AU" sz="2000" b="1" dirty="0" smtClean="0"/>
              <a:t>2013—2015</a:t>
            </a:r>
            <a:r>
              <a:rPr lang="en-AU" sz="2000" dirty="0" smtClean="0"/>
              <a:t> Research Assistant in the FNL</a:t>
            </a:r>
          </a:p>
          <a:p>
            <a:pPr marL="0" indent="0">
              <a:buNone/>
            </a:pPr>
            <a:r>
              <a:rPr lang="en-AU" sz="2000" dirty="0"/>
              <a:t>	</a:t>
            </a:r>
            <a:r>
              <a:rPr lang="en-AU" sz="2000" dirty="0" smtClean="0"/>
              <a:t>- EEG, MRI, </a:t>
            </a:r>
            <a:r>
              <a:rPr lang="en-AU" sz="2000" dirty="0" err="1" smtClean="0"/>
              <a:t>fRMI</a:t>
            </a:r>
            <a:r>
              <a:rPr lang="en-AU" sz="2000" dirty="0" smtClean="0"/>
              <a:t> and DTI</a:t>
            </a:r>
          </a:p>
          <a:p>
            <a:pPr marL="0" indent="0">
              <a:buNone/>
            </a:pPr>
            <a:r>
              <a:rPr lang="en-AU" sz="2000" dirty="0"/>
              <a:t>	</a:t>
            </a:r>
            <a:r>
              <a:rPr lang="en-AU" sz="2000" dirty="0" smtClean="0"/>
              <a:t>- Task Switching and Stop Signal Tasks</a:t>
            </a:r>
          </a:p>
          <a:p>
            <a:pPr marL="0" indent="0">
              <a:buNone/>
            </a:pPr>
            <a:r>
              <a:rPr lang="en-AU" sz="2000" dirty="0"/>
              <a:t>	</a:t>
            </a:r>
            <a:r>
              <a:rPr lang="en-AU" sz="2000" dirty="0" smtClean="0"/>
              <a:t>- Response time modelling of Switch Costs</a:t>
            </a:r>
            <a:br>
              <a:rPr lang="en-AU" sz="2000" dirty="0" smtClean="0"/>
            </a:br>
            <a:r>
              <a:rPr lang="en-AU" sz="2000" dirty="0" smtClean="0"/>
              <a:t>	  </a:t>
            </a:r>
            <a:r>
              <a:rPr lang="en-AU" sz="1600" dirty="0" smtClean="0"/>
              <a:t>(Cooper, Garrett, Rennie &amp; </a:t>
            </a:r>
            <a:r>
              <a:rPr lang="en-AU" sz="1600" dirty="0" err="1" smtClean="0"/>
              <a:t>Karayanidis</a:t>
            </a:r>
            <a:r>
              <a:rPr lang="en-AU" sz="1600" dirty="0" smtClean="0"/>
              <a:t>, 2015)</a:t>
            </a:r>
          </a:p>
          <a:p>
            <a:pPr marL="0" indent="0">
              <a:buNone/>
            </a:pPr>
            <a:r>
              <a:rPr lang="en-AU" sz="2000" b="1" dirty="0" smtClean="0"/>
              <a:t>2016—2019 </a:t>
            </a:r>
            <a:r>
              <a:rPr lang="en-AU" sz="2000" dirty="0" smtClean="0"/>
              <a:t>PhD in Cognitive and Mathematical Psychology (4</a:t>
            </a:r>
            <a:r>
              <a:rPr lang="en-AU" sz="2000" baseline="30000" dirty="0" smtClean="0"/>
              <a:t>th</a:t>
            </a:r>
            <a:r>
              <a:rPr lang="en-AU" sz="2000" dirty="0" smtClean="0"/>
              <a:t> year now)</a:t>
            </a:r>
          </a:p>
          <a:p>
            <a:pPr marL="0" indent="0">
              <a:buNone/>
            </a:pPr>
            <a:r>
              <a:rPr lang="en-AU" sz="2000" b="1" dirty="0"/>
              <a:t>	</a:t>
            </a:r>
            <a:r>
              <a:rPr lang="en-AU" sz="2000" dirty="0" smtClean="0"/>
              <a:t>- Study Numerical Cognition </a:t>
            </a:r>
            <a:r>
              <a:rPr lang="en-AU" sz="2000" i="1" dirty="0" smtClean="0"/>
              <a:t>i.e.,</a:t>
            </a:r>
            <a:r>
              <a:rPr lang="en-AU" sz="2000" dirty="0" smtClean="0"/>
              <a:t> Quantities and Numbers </a:t>
            </a:r>
            <a:br>
              <a:rPr lang="en-AU" sz="2000" dirty="0" smtClean="0"/>
            </a:br>
            <a:r>
              <a:rPr lang="en-AU" sz="2000" dirty="0" smtClean="0"/>
              <a:t>	  </a:t>
            </a:r>
            <a:r>
              <a:rPr lang="en-AU" sz="1800" dirty="0" smtClean="0"/>
              <a:t>(Garrett, et al, </a:t>
            </a:r>
            <a:r>
              <a:rPr lang="en-AU" sz="1800" dirty="0" smtClean="0"/>
              <a:t>2019</a:t>
            </a:r>
            <a:r>
              <a:rPr lang="en-AU" sz="1800" baseline="30000" dirty="0" smtClean="0"/>
              <a:t>a,</a:t>
            </a:r>
            <a:r>
              <a:rPr lang="en-AU" sz="1800" i="1" baseline="30000" dirty="0" smtClean="0"/>
              <a:t>b </a:t>
            </a:r>
            <a:r>
              <a:rPr lang="en-AU" sz="1800" i="1" dirty="0" smtClean="0"/>
              <a:t>in press</a:t>
            </a:r>
            <a:r>
              <a:rPr lang="en-AU" sz="1800" dirty="0" smtClean="0"/>
              <a:t>)</a:t>
            </a:r>
            <a:endParaRPr lang="en-AU" sz="1800" i="1" dirty="0" smtClean="0"/>
          </a:p>
          <a:p>
            <a:pPr marL="0" indent="0">
              <a:buNone/>
            </a:pPr>
            <a:r>
              <a:rPr lang="en-AU" sz="2000" b="1" dirty="0" smtClean="0"/>
              <a:t>2016—2019</a:t>
            </a:r>
            <a:r>
              <a:rPr lang="en-AU" sz="2000" dirty="0" smtClean="0"/>
              <a:t> Other academic stuff</a:t>
            </a:r>
          </a:p>
          <a:p>
            <a:pPr marL="0" indent="0">
              <a:buNone/>
            </a:pPr>
            <a:r>
              <a:rPr lang="en-AU" sz="2000" dirty="0" smtClean="0"/>
              <a:t>	- Understanding memory through life logging technologies </a:t>
            </a:r>
            <a:br>
              <a:rPr lang="en-AU" sz="2000" dirty="0" smtClean="0"/>
            </a:br>
            <a:r>
              <a:rPr lang="en-AU" sz="2000" dirty="0" smtClean="0"/>
              <a:t>	   </a:t>
            </a:r>
            <a:r>
              <a:rPr lang="en-AU" sz="1600" dirty="0" smtClean="0"/>
              <a:t>(Dennis, </a:t>
            </a:r>
            <a:r>
              <a:rPr lang="en-AU" sz="1600" dirty="0" err="1" smtClean="0"/>
              <a:t>Yim</a:t>
            </a:r>
            <a:r>
              <a:rPr lang="en-AU" sz="1600" dirty="0" smtClean="0"/>
              <a:t>, Garrett, Sreekumar, et al. 2019</a:t>
            </a:r>
            <a:r>
              <a:rPr lang="en-AU" sz="1600" baseline="30000" dirty="0" smtClean="0"/>
              <a:t>a,b,c,d</a:t>
            </a:r>
            <a:r>
              <a:rPr lang="en-AU" sz="1600" dirty="0" smtClean="0"/>
              <a:t>,2018</a:t>
            </a:r>
            <a:r>
              <a:rPr lang="en-AU" sz="1600" baseline="30000" dirty="0" smtClean="0"/>
              <a:t>a,b</a:t>
            </a:r>
            <a:r>
              <a:rPr lang="en-AU" sz="1600" dirty="0" smtClean="0"/>
              <a:t>,2017)</a:t>
            </a:r>
          </a:p>
          <a:p>
            <a:pPr marL="0" indent="0">
              <a:buNone/>
            </a:pPr>
            <a:r>
              <a:rPr lang="en-AU" sz="2000" dirty="0"/>
              <a:t>	</a:t>
            </a:r>
            <a:r>
              <a:rPr lang="en-AU" sz="2000" dirty="0" smtClean="0"/>
              <a:t>- Privacy vs Open Science </a:t>
            </a:r>
            <a:r>
              <a:rPr lang="en-AU" sz="1600" dirty="0" smtClean="0"/>
              <a:t>(Dennis, </a:t>
            </a:r>
            <a:r>
              <a:rPr lang="en-AU" sz="1600" dirty="0" err="1" smtClean="0"/>
              <a:t>Yim</a:t>
            </a:r>
            <a:r>
              <a:rPr lang="en-AU" sz="1600" dirty="0" smtClean="0"/>
              <a:t>, Garrett, Sreekumar &amp; Stone, 2018) </a:t>
            </a:r>
          </a:p>
          <a:p>
            <a:pPr marL="0" indent="0">
              <a:buNone/>
            </a:pPr>
            <a:r>
              <a:rPr lang="en-AU" sz="2000" dirty="0"/>
              <a:t>	</a:t>
            </a:r>
            <a:r>
              <a:rPr lang="en-AU" sz="2000" dirty="0" smtClean="0"/>
              <a:t>- Mathematical Designs &amp; Tools for SFT </a:t>
            </a:r>
            <a:r>
              <a:rPr lang="en-AU" sz="1600" dirty="0" smtClean="0"/>
              <a:t>(Garrett, Howard, Little, &amp; </a:t>
            </a:r>
            <a:r>
              <a:rPr lang="en-AU" sz="1600" dirty="0" err="1" smtClean="0"/>
              <a:t>Eidels</a:t>
            </a:r>
            <a:r>
              <a:rPr lang="en-AU" sz="1600" dirty="0" smtClean="0"/>
              <a:t>, 2019</a:t>
            </a:r>
            <a:r>
              <a:rPr lang="en-AU" sz="1600" baseline="30000" dirty="0" smtClean="0"/>
              <a:t>a,b,c</a:t>
            </a:r>
            <a:r>
              <a:rPr lang="en-AU" sz="1600" dirty="0" smtClean="0"/>
              <a:t>, 2018)</a:t>
            </a:r>
          </a:p>
          <a:p>
            <a:pPr marL="0" indent="0">
              <a:buNone/>
            </a:pPr>
            <a:r>
              <a:rPr lang="en-AU" sz="2000" dirty="0"/>
              <a:t>	</a:t>
            </a:r>
            <a:r>
              <a:rPr lang="en-AU" sz="2000" dirty="0" smtClean="0"/>
              <a:t>- Making Games for EEG </a:t>
            </a:r>
            <a:r>
              <a:rPr lang="en-AU" sz="1500" dirty="0" smtClean="0"/>
              <a:t>(</a:t>
            </a:r>
            <a:r>
              <a:rPr lang="en-AU" sz="1500" dirty="0" err="1" smtClean="0"/>
              <a:t>Partick</a:t>
            </a:r>
            <a:r>
              <a:rPr lang="en-AU" sz="1500" dirty="0" smtClean="0"/>
              <a:t> Cooper &amp; Aaron Wong)</a:t>
            </a:r>
          </a:p>
          <a:p>
            <a:pPr marL="0" indent="0">
              <a:buNone/>
            </a:pPr>
            <a:endParaRPr lang="en-AU" sz="2600" baseline="30000" dirty="0" smtClean="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2" descr="Image result for university of newcastle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6825" y="250032"/>
            <a:ext cx="1983718" cy="198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996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AU"/>
          </a:p>
        </p:txBody>
      </p:sp>
      <p:pic>
        <p:nvPicPr>
          <p:cNvPr id="4" name="Picture 3">
            <a:extLst>
              <a:ext uri="{FF2B5EF4-FFF2-40B4-BE49-F238E27FC236}">
                <a16:creationId xmlns:a16="http://schemas.microsoft.com/office/drawing/2014/main" id="{69B4B8D0-389C-443A-9F45-30F80FC03E33}"/>
              </a:ext>
            </a:extLst>
          </p:cNvPr>
          <p:cNvPicPr>
            <a:picLocks noChangeAspect="1"/>
          </p:cNvPicPr>
          <p:nvPr/>
        </p:nvPicPr>
        <p:blipFill>
          <a:blip r:embed="rId3"/>
          <a:stretch>
            <a:fillRect/>
          </a:stretch>
        </p:blipFill>
        <p:spPr>
          <a:xfrm>
            <a:off x="223476" y="209550"/>
            <a:ext cx="11130324" cy="7200900"/>
          </a:xfrm>
          <a:prstGeom prst="rect">
            <a:avLst/>
          </a:prstGeom>
        </p:spPr>
      </p:pic>
      <p:sp>
        <p:nvSpPr>
          <p:cNvPr id="5" name="Rectangle 4"/>
          <p:cNvSpPr/>
          <p:nvPr/>
        </p:nvSpPr>
        <p:spPr>
          <a:xfrm>
            <a:off x="6149788" y="209550"/>
            <a:ext cx="5204013" cy="69084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400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AU"/>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623" y="7588"/>
            <a:ext cx="7824753" cy="6842823"/>
          </a:xfrm>
          <a:prstGeom prst="rect">
            <a:avLst/>
          </a:prstGeom>
        </p:spPr>
      </p:pic>
      <p:sp>
        <p:nvSpPr>
          <p:cNvPr id="4" name="TextBox 3"/>
          <p:cNvSpPr txBox="1"/>
          <p:nvPr/>
        </p:nvSpPr>
        <p:spPr>
          <a:xfrm>
            <a:off x="7471954" y="3670663"/>
            <a:ext cx="1382110" cy="938719"/>
          </a:xfrm>
          <a:prstGeom prst="rect">
            <a:avLst/>
          </a:prstGeom>
          <a:solidFill>
            <a:schemeClr val="bg1"/>
          </a:solidFill>
        </p:spPr>
        <p:txBody>
          <a:bodyPr wrap="none" rtlCol="0">
            <a:spAutoFit/>
          </a:bodyPr>
          <a:lstStyle/>
          <a:p>
            <a:r>
              <a:rPr lang="en-AU" sz="5500" b="1" dirty="0" smtClean="0"/>
              <a:t>PhD</a:t>
            </a:r>
            <a:endParaRPr lang="en-AU" sz="5500" b="1" dirty="0"/>
          </a:p>
        </p:txBody>
      </p:sp>
    </p:spTree>
    <p:extLst>
      <p:ext uri="{BB962C8B-B14F-4D97-AF65-F5344CB8AC3E}">
        <p14:creationId xmlns:p14="http://schemas.microsoft.com/office/powerpoint/2010/main" val="34203216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Professional Development Club!</a:t>
            </a:r>
            <a:endParaRPr lang="en-AU" b="1" dirty="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p:cNvSpPr txBox="1"/>
          <p:nvPr/>
        </p:nvSpPr>
        <p:spPr>
          <a:xfrm rot="346883">
            <a:off x="8788485" y="167476"/>
            <a:ext cx="3368679" cy="861774"/>
          </a:xfrm>
          <a:prstGeom prst="rect">
            <a:avLst/>
          </a:prstGeom>
          <a:noFill/>
        </p:spPr>
        <p:txBody>
          <a:bodyPr wrap="none" rtlCol="0">
            <a:spAutoFit/>
          </a:bodyPr>
          <a:lstStyle/>
          <a:p>
            <a:pPr algn="ctr"/>
            <a:r>
              <a:rPr lang="en-AU" sz="2500" dirty="0" smtClean="0"/>
              <a:t>Accountable, Motivating</a:t>
            </a:r>
          </a:p>
          <a:p>
            <a:pPr algn="ctr"/>
            <a:r>
              <a:rPr lang="en-AU" sz="2500" dirty="0" smtClean="0"/>
              <a:t> &amp; Rewarding</a:t>
            </a:r>
          </a:p>
        </p:txBody>
      </p:sp>
      <p:sp>
        <p:nvSpPr>
          <p:cNvPr id="6" name="Content Placeholder 2"/>
          <p:cNvSpPr>
            <a:spLocks noGrp="1"/>
          </p:cNvSpPr>
          <p:nvPr>
            <p:ph idx="1"/>
          </p:nvPr>
        </p:nvSpPr>
        <p:spPr>
          <a:xfrm>
            <a:off x="1705428" y="1575594"/>
            <a:ext cx="9771743" cy="4942114"/>
          </a:xfrm>
        </p:spPr>
        <p:txBody>
          <a:bodyPr>
            <a:normAutofit/>
          </a:bodyPr>
          <a:lstStyle/>
          <a:p>
            <a:pPr marL="0" indent="0">
              <a:buNone/>
            </a:pPr>
            <a:r>
              <a:rPr lang="en-AU" sz="2500" dirty="0" smtClean="0"/>
              <a:t>Set Professional Development Goals and hold one another accountable. We meet 1hr Each Week to:</a:t>
            </a:r>
            <a:endParaRPr lang="en-AU" sz="2000" dirty="0" smtClean="0"/>
          </a:p>
          <a:p>
            <a:pPr marL="0" indent="0">
              <a:buNone/>
            </a:pPr>
            <a:endParaRPr lang="en-AU" sz="2600" baseline="30000" dirty="0" smtClean="0"/>
          </a:p>
        </p:txBody>
      </p:sp>
      <p:sp>
        <p:nvSpPr>
          <p:cNvPr id="3" name="Rectangle 2"/>
          <p:cNvSpPr/>
          <p:nvPr/>
        </p:nvSpPr>
        <p:spPr>
          <a:xfrm>
            <a:off x="7454496" y="2622140"/>
            <a:ext cx="4736297" cy="3908762"/>
          </a:xfrm>
          <a:prstGeom prst="rect">
            <a:avLst/>
          </a:prstGeom>
        </p:spPr>
        <p:txBody>
          <a:bodyPr wrap="none">
            <a:spAutoFit/>
          </a:bodyPr>
          <a:lstStyle/>
          <a:p>
            <a:pPr>
              <a:buFontTx/>
              <a:buChar char="-"/>
            </a:pPr>
            <a:r>
              <a:rPr lang="en-AU" sz="3000" dirty="0"/>
              <a:t> </a:t>
            </a:r>
            <a:r>
              <a:rPr lang="en-AU" sz="3000" dirty="0" smtClean="0"/>
              <a:t>Organize our Workflow</a:t>
            </a:r>
          </a:p>
          <a:p>
            <a:pPr>
              <a:buFontTx/>
              <a:buChar char="-"/>
            </a:pPr>
            <a:r>
              <a:rPr lang="en-AU" sz="3000" dirty="0" smtClean="0"/>
              <a:t> Learn Coding: R, Java Script,</a:t>
            </a:r>
            <a:br>
              <a:rPr lang="en-AU" sz="3000" dirty="0" smtClean="0"/>
            </a:br>
            <a:r>
              <a:rPr lang="en-AU" sz="3000" dirty="0" smtClean="0"/>
              <a:t>Python &amp; </a:t>
            </a:r>
            <a:r>
              <a:rPr lang="en-AU" sz="3000" dirty="0" err="1" smtClean="0"/>
              <a:t>Matlab</a:t>
            </a:r>
            <a:endParaRPr lang="en-AU" sz="3000" dirty="0" smtClean="0"/>
          </a:p>
          <a:p>
            <a:pPr>
              <a:buFontTx/>
              <a:buChar char="-"/>
            </a:pPr>
            <a:r>
              <a:rPr lang="en-AU" sz="3000" dirty="0"/>
              <a:t> </a:t>
            </a:r>
            <a:r>
              <a:rPr lang="en-AU" sz="3000" dirty="0" smtClean="0"/>
              <a:t>Setup OSF</a:t>
            </a:r>
          </a:p>
          <a:p>
            <a:pPr>
              <a:buFontTx/>
              <a:buChar char="-"/>
            </a:pPr>
            <a:r>
              <a:rPr lang="en-AU" sz="3000" dirty="0" smtClean="0"/>
              <a:t> Backup Our Work (B.Y.S.U)</a:t>
            </a:r>
          </a:p>
          <a:p>
            <a:pPr>
              <a:buFontTx/>
              <a:buChar char="-"/>
            </a:pPr>
            <a:r>
              <a:rPr lang="en-AU" sz="3000" dirty="0"/>
              <a:t> </a:t>
            </a:r>
            <a:r>
              <a:rPr lang="en-AU" sz="3000" dirty="0" smtClean="0"/>
              <a:t>Learn ‘How to Write’</a:t>
            </a:r>
          </a:p>
          <a:p>
            <a:pPr>
              <a:buFontTx/>
              <a:buChar char="-"/>
            </a:pPr>
            <a:r>
              <a:rPr lang="en-AU" sz="3000" dirty="0"/>
              <a:t> </a:t>
            </a:r>
            <a:r>
              <a:rPr lang="en-AU" sz="3000" dirty="0" smtClean="0"/>
              <a:t>Make a Job Skills List</a:t>
            </a:r>
          </a:p>
          <a:p>
            <a:endParaRPr lang="en-AU" dirty="0" smtClean="0"/>
          </a:p>
          <a:p>
            <a:r>
              <a:rPr lang="en-AU" sz="2000" dirty="0" smtClean="0"/>
              <a:t>We use </a:t>
            </a:r>
            <a:r>
              <a:rPr lang="en-AU" sz="2000" dirty="0"/>
              <a:t>the </a:t>
            </a:r>
            <a:r>
              <a:rPr lang="en-AU" sz="2000" dirty="0" err="1" smtClean="0"/>
              <a:t>Pomodoro</a:t>
            </a:r>
            <a:r>
              <a:rPr lang="en-AU" sz="2000" dirty="0" smtClean="0"/>
              <a:t> Method (25:5:25:5)</a:t>
            </a:r>
          </a:p>
        </p:txBody>
      </p:sp>
      <p:sp>
        <p:nvSpPr>
          <p:cNvPr id="8" name="Rectangle 7"/>
          <p:cNvSpPr/>
          <p:nvPr/>
        </p:nvSpPr>
        <p:spPr>
          <a:xfrm>
            <a:off x="2045851" y="2684225"/>
            <a:ext cx="5548378" cy="4062651"/>
          </a:xfrm>
          <a:prstGeom prst="rect">
            <a:avLst/>
          </a:prstGeom>
        </p:spPr>
        <p:txBody>
          <a:bodyPr wrap="none">
            <a:spAutoFit/>
          </a:bodyPr>
          <a:lstStyle/>
          <a:p>
            <a:pPr>
              <a:buFontTx/>
              <a:buChar char="-"/>
            </a:pPr>
            <a:r>
              <a:rPr lang="en-AU" sz="3000" dirty="0" smtClean="0"/>
              <a:t> Contact Collaborators</a:t>
            </a:r>
          </a:p>
          <a:p>
            <a:pPr>
              <a:buFontTx/>
              <a:buChar char="-"/>
            </a:pPr>
            <a:r>
              <a:rPr lang="en-AU" sz="3000" dirty="0" smtClean="0"/>
              <a:t> Set Up RSS Feeds</a:t>
            </a:r>
          </a:p>
          <a:p>
            <a:pPr>
              <a:buFontTx/>
              <a:buChar char="-"/>
            </a:pPr>
            <a:r>
              <a:rPr lang="en-AU" sz="3000" dirty="0" smtClean="0"/>
              <a:t> Build CVs</a:t>
            </a:r>
          </a:p>
          <a:p>
            <a:pPr>
              <a:buFontTx/>
              <a:buChar char="-"/>
            </a:pPr>
            <a:r>
              <a:rPr lang="en-AU" sz="3000" dirty="0"/>
              <a:t> </a:t>
            </a:r>
            <a:r>
              <a:rPr lang="en-AU" sz="3000" dirty="0" smtClean="0"/>
              <a:t>Apply for Grants</a:t>
            </a:r>
          </a:p>
          <a:p>
            <a:pPr>
              <a:buFontTx/>
              <a:buChar char="-"/>
            </a:pPr>
            <a:r>
              <a:rPr lang="en-AU" sz="3000" dirty="0"/>
              <a:t> </a:t>
            </a:r>
            <a:r>
              <a:rPr lang="en-AU" sz="3000" dirty="0" smtClean="0"/>
              <a:t>Apply for Jobs</a:t>
            </a:r>
          </a:p>
          <a:p>
            <a:pPr>
              <a:buFontTx/>
              <a:buChar char="-"/>
            </a:pPr>
            <a:r>
              <a:rPr lang="en-AU" sz="3000" dirty="0"/>
              <a:t> </a:t>
            </a:r>
            <a:r>
              <a:rPr lang="en-AU" sz="3000" dirty="0" smtClean="0"/>
              <a:t>Set up a Social Media Presence</a:t>
            </a:r>
          </a:p>
          <a:p>
            <a:pPr>
              <a:buFontTx/>
              <a:buChar char="-"/>
            </a:pPr>
            <a:r>
              <a:rPr lang="en-AU" sz="3000" dirty="0"/>
              <a:t> </a:t>
            </a:r>
            <a:r>
              <a:rPr lang="en-AU" sz="3000" dirty="0" smtClean="0"/>
              <a:t>Apply or Complete Short Courses</a:t>
            </a:r>
          </a:p>
          <a:p>
            <a:pPr>
              <a:buFontTx/>
              <a:buChar char="-"/>
            </a:pPr>
            <a:r>
              <a:rPr lang="en-AU" sz="3000" dirty="0"/>
              <a:t> </a:t>
            </a:r>
            <a:r>
              <a:rPr lang="en-AU" sz="3000" dirty="0" smtClean="0"/>
              <a:t>Organize our calendars </a:t>
            </a:r>
          </a:p>
          <a:p>
            <a:pPr>
              <a:buFontTx/>
              <a:buChar char="-"/>
            </a:pPr>
            <a:endParaRPr lang="en-AU" dirty="0" smtClean="0"/>
          </a:p>
        </p:txBody>
      </p:sp>
    </p:spTree>
    <p:extLst>
      <p:ext uri="{BB962C8B-B14F-4D97-AF65-F5344CB8AC3E}">
        <p14:creationId xmlns:p14="http://schemas.microsoft.com/office/powerpoint/2010/main" val="33597751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Writing Club!</a:t>
            </a:r>
            <a:endParaRPr lang="en-AU" b="1" dirty="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p:cNvSpPr txBox="1"/>
          <p:nvPr/>
        </p:nvSpPr>
        <p:spPr>
          <a:xfrm rot="346883">
            <a:off x="8788485" y="167476"/>
            <a:ext cx="3368679" cy="861774"/>
          </a:xfrm>
          <a:prstGeom prst="rect">
            <a:avLst/>
          </a:prstGeom>
          <a:noFill/>
        </p:spPr>
        <p:txBody>
          <a:bodyPr wrap="none" rtlCol="0">
            <a:spAutoFit/>
          </a:bodyPr>
          <a:lstStyle/>
          <a:p>
            <a:pPr algn="ctr"/>
            <a:r>
              <a:rPr lang="en-AU" sz="2500" dirty="0" smtClean="0"/>
              <a:t>Accountable, Motivating</a:t>
            </a:r>
          </a:p>
          <a:p>
            <a:pPr algn="ctr"/>
            <a:r>
              <a:rPr lang="en-AU" sz="2500" dirty="0" smtClean="0"/>
              <a:t> &amp; Rewarding</a:t>
            </a:r>
          </a:p>
        </p:txBody>
      </p:sp>
      <p:sp>
        <p:nvSpPr>
          <p:cNvPr id="6" name="Content Placeholder 2"/>
          <p:cNvSpPr>
            <a:spLocks noGrp="1"/>
          </p:cNvSpPr>
          <p:nvPr>
            <p:ph idx="1"/>
          </p:nvPr>
        </p:nvSpPr>
        <p:spPr>
          <a:xfrm>
            <a:off x="1705428" y="1575594"/>
            <a:ext cx="9771743" cy="4942114"/>
          </a:xfrm>
        </p:spPr>
        <p:txBody>
          <a:bodyPr>
            <a:normAutofit/>
          </a:bodyPr>
          <a:lstStyle/>
          <a:p>
            <a:pPr marL="0" indent="0">
              <a:buNone/>
            </a:pPr>
            <a:r>
              <a:rPr lang="en-AU" sz="2500" dirty="0" smtClean="0"/>
              <a:t>Set Writing Goals and hold one another accountable. We meet 1hr Each Week to:</a:t>
            </a:r>
            <a:endParaRPr lang="en-AU" sz="2000" dirty="0" smtClean="0"/>
          </a:p>
          <a:p>
            <a:pPr marL="0" indent="0">
              <a:buNone/>
            </a:pPr>
            <a:endParaRPr lang="en-AU" sz="2600" baseline="30000" dirty="0" smtClean="0"/>
          </a:p>
        </p:txBody>
      </p:sp>
      <p:sp>
        <p:nvSpPr>
          <p:cNvPr id="8" name="Rectangle 7"/>
          <p:cNvSpPr/>
          <p:nvPr/>
        </p:nvSpPr>
        <p:spPr>
          <a:xfrm>
            <a:off x="2045851" y="2684225"/>
            <a:ext cx="4629729" cy="3139321"/>
          </a:xfrm>
          <a:prstGeom prst="rect">
            <a:avLst/>
          </a:prstGeom>
        </p:spPr>
        <p:txBody>
          <a:bodyPr wrap="none">
            <a:spAutoFit/>
          </a:bodyPr>
          <a:lstStyle/>
          <a:p>
            <a:pPr>
              <a:buFontTx/>
              <a:buChar char="-"/>
            </a:pPr>
            <a:r>
              <a:rPr lang="en-AU" sz="3000" dirty="0" smtClean="0"/>
              <a:t> Write sections of papers</a:t>
            </a:r>
          </a:p>
          <a:p>
            <a:pPr>
              <a:buFontTx/>
              <a:buChar char="-"/>
            </a:pPr>
            <a:r>
              <a:rPr lang="en-AU" sz="3000" dirty="0" smtClean="0"/>
              <a:t> Have guests discuss writing</a:t>
            </a:r>
            <a:br>
              <a:rPr lang="en-AU" sz="3000" dirty="0" smtClean="0"/>
            </a:br>
            <a:r>
              <a:rPr lang="en-AU" sz="3000" dirty="0" smtClean="0"/>
              <a:t>techniques</a:t>
            </a:r>
          </a:p>
          <a:p>
            <a:pPr>
              <a:buFontTx/>
              <a:buChar char="-"/>
            </a:pPr>
            <a:r>
              <a:rPr lang="en-AU" sz="3000" dirty="0" smtClean="0"/>
              <a:t> Critique Well written, and</a:t>
            </a:r>
            <a:br>
              <a:rPr lang="en-AU" sz="3000" dirty="0" smtClean="0"/>
            </a:br>
            <a:r>
              <a:rPr lang="en-AU" sz="3000" dirty="0" smtClean="0"/>
              <a:t>poorly </a:t>
            </a:r>
            <a:r>
              <a:rPr lang="en-AU" sz="3000" dirty="0" smtClean="0"/>
              <a:t>written papers</a:t>
            </a:r>
          </a:p>
          <a:p>
            <a:pPr>
              <a:buFontTx/>
              <a:buChar char="-"/>
            </a:pPr>
            <a:r>
              <a:rPr lang="en-AU" sz="3000" dirty="0"/>
              <a:t> </a:t>
            </a:r>
            <a:r>
              <a:rPr lang="en-AU" sz="3000" dirty="0" smtClean="0"/>
              <a:t>Read each others work</a:t>
            </a:r>
          </a:p>
          <a:p>
            <a:pPr>
              <a:buFontTx/>
              <a:buChar char="-"/>
            </a:pPr>
            <a:endParaRPr lang="en-AU" dirty="0" smtClean="0"/>
          </a:p>
        </p:txBody>
      </p:sp>
      <p:sp>
        <p:nvSpPr>
          <p:cNvPr id="10" name="Rectangle 9"/>
          <p:cNvSpPr/>
          <p:nvPr/>
        </p:nvSpPr>
        <p:spPr>
          <a:xfrm>
            <a:off x="7016003" y="2684224"/>
            <a:ext cx="4392164" cy="4139595"/>
          </a:xfrm>
          <a:prstGeom prst="rect">
            <a:avLst/>
          </a:prstGeom>
        </p:spPr>
        <p:txBody>
          <a:bodyPr wrap="none">
            <a:spAutoFit/>
          </a:bodyPr>
          <a:lstStyle/>
          <a:p>
            <a:r>
              <a:rPr lang="en-AU" sz="3000" b="1" dirty="0" smtClean="0"/>
              <a:t>Key Writing Lessons</a:t>
            </a:r>
          </a:p>
          <a:p>
            <a:pPr>
              <a:buFontTx/>
              <a:buChar char="-"/>
            </a:pPr>
            <a:r>
              <a:rPr lang="en-AU" sz="3000" dirty="0" smtClean="0"/>
              <a:t> Write a little, regularly</a:t>
            </a:r>
          </a:p>
          <a:p>
            <a:pPr>
              <a:buFontTx/>
              <a:buChar char="-"/>
            </a:pPr>
            <a:r>
              <a:rPr lang="en-AU" sz="3000" dirty="0"/>
              <a:t> ‘Park on the Hill</a:t>
            </a:r>
            <a:r>
              <a:rPr lang="en-AU" sz="3000" dirty="0" smtClean="0"/>
              <a:t>’</a:t>
            </a:r>
          </a:p>
          <a:p>
            <a:pPr>
              <a:buFontTx/>
              <a:buChar char="-"/>
            </a:pPr>
            <a:r>
              <a:rPr lang="en-AU" sz="3000" dirty="0"/>
              <a:t> </a:t>
            </a:r>
            <a:r>
              <a:rPr lang="en-AU" sz="3000" dirty="0" smtClean="0"/>
              <a:t>Writing </a:t>
            </a:r>
            <a:r>
              <a:rPr lang="en-AU" sz="3500" dirty="0"/>
              <a:t>≠</a:t>
            </a:r>
            <a:r>
              <a:rPr lang="en-AU" sz="3000" dirty="0" smtClean="0"/>
              <a:t> Editing</a:t>
            </a:r>
          </a:p>
          <a:p>
            <a:pPr>
              <a:buFontTx/>
              <a:buChar char="-"/>
            </a:pPr>
            <a:r>
              <a:rPr lang="en-AU" sz="3000" dirty="0" smtClean="0"/>
              <a:t> Be accountable</a:t>
            </a:r>
          </a:p>
          <a:p>
            <a:pPr>
              <a:buFontTx/>
              <a:buChar char="-"/>
            </a:pPr>
            <a:r>
              <a:rPr lang="en-AU" sz="3000" dirty="0" smtClean="0"/>
              <a:t> Invest in grammar</a:t>
            </a:r>
          </a:p>
          <a:p>
            <a:pPr>
              <a:buFontTx/>
              <a:buChar char="-"/>
            </a:pPr>
            <a:r>
              <a:rPr lang="en-AU" sz="3000" dirty="0"/>
              <a:t> </a:t>
            </a:r>
            <a:r>
              <a:rPr lang="en-AU" sz="3000" dirty="0" smtClean="0"/>
              <a:t>Be Brief: Rule of 3s</a:t>
            </a:r>
          </a:p>
          <a:p>
            <a:pPr>
              <a:buFontTx/>
              <a:buChar char="-"/>
            </a:pPr>
            <a:r>
              <a:rPr lang="en-AU" sz="3000" dirty="0" smtClean="0"/>
              <a:t>Topic &amp; Linkage Sentences</a:t>
            </a:r>
          </a:p>
          <a:p>
            <a:pPr>
              <a:buFontTx/>
              <a:buChar char="-"/>
            </a:pPr>
            <a:endParaRPr lang="en-AU" dirty="0" smtClean="0"/>
          </a:p>
        </p:txBody>
      </p:sp>
    </p:spTree>
    <p:extLst>
      <p:ext uri="{BB962C8B-B14F-4D97-AF65-F5344CB8AC3E}">
        <p14:creationId xmlns:p14="http://schemas.microsoft.com/office/powerpoint/2010/main" val="1191013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Implement the Keys to Support</a:t>
            </a:r>
            <a:endParaRPr lang="en-AU" b="1" dirty="0"/>
          </a:p>
        </p:txBody>
      </p:sp>
      <p:sp>
        <p:nvSpPr>
          <p:cNvPr id="3" name="Content Placeholder 2"/>
          <p:cNvSpPr>
            <a:spLocks noGrp="1"/>
          </p:cNvSpPr>
          <p:nvPr>
            <p:ph idx="1"/>
          </p:nvPr>
        </p:nvSpPr>
        <p:spPr>
          <a:xfrm>
            <a:off x="2002712" y="2071396"/>
            <a:ext cx="9771743" cy="3961120"/>
          </a:xfrm>
        </p:spPr>
        <p:txBody>
          <a:bodyPr>
            <a:normAutofit/>
          </a:bodyPr>
          <a:lstStyle/>
          <a:p>
            <a:pPr marL="0" indent="0" algn="ctr">
              <a:buNone/>
            </a:pPr>
            <a:r>
              <a:rPr lang="en-AU" sz="2500" dirty="0"/>
              <a:t>And remember, if you feel like you are struggling or alone. </a:t>
            </a:r>
            <a:endParaRPr lang="en-AU" sz="2500" dirty="0" smtClean="0"/>
          </a:p>
          <a:p>
            <a:pPr marL="0" indent="0" algn="ctr">
              <a:buNone/>
            </a:pPr>
            <a:r>
              <a:rPr lang="en-AU" sz="2500" dirty="0" smtClean="0"/>
              <a:t>Talk </a:t>
            </a:r>
            <a:r>
              <a:rPr lang="en-AU" sz="2500" dirty="0"/>
              <a:t>to your </a:t>
            </a:r>
            <a:r>
              <a:rPr lang="en-AU" sz="2500" dirty="0" smtClean="0"/>
              <a:t>supervisor. </a:t>
            </a:r>
          </a:p>
          <a:p>
            <a:pPr marL="0" indent="0" algn="ctr">
              <a:buNone/>
            </a:pPr>
            <a:r>
              <a:rPr lang="en-AU" sz="2500" dirty="0" smtClean="0"/>
              <a:t>Talk </a:t>
            </a:r>
            <a:r>
              <a:rPr lang="en-AU" sz="2500" dirty="0"/>
              <a:t>to your peers. </a:t>
            </a:r>
            <a:endParaRPr lang="en-AU" sz="2500" dirty="0" smtClean="0"/>
          </a:p>
          <a:p>
            <a:pPr marL="0" indent="0" algn="ctr">
              <a:buNone/>
            </a:pPr>
            <a:r>
              <a:rPr lang="en-AU" sz="2500" dirty="0" smtClean="0"/>
              <a:t>Set small goals.</a:t>
            </a:r>
          </a:p>
          <a:p>
            <a:pPr marL="0" indent="0" algn="ctr">
              <a:buNone/>
            </a:pPr>
            <a:r>
              <a:rPr lang="en-AU" sz="2500" dirty="0" smtClean="0"/>
              <a:t>Achieve.</a:t>
            </a:r>
          </a:p>
          <a:p>
            <a:pPr marL="0" indent="0" algn="ctr">
              <a:buNone/>
            </a:pPr>
            <a:endParaRPr lang="en-AU" sz="2500" dirty="0" smtClean="0"/>
          </a:p>
          <a:p>
            <a:pPr marL="0" indent="0" algn="ctr">
              <a:buNone/>
            </a:pPr>
            <a:r>
              <a:rPr lang="en-AU" sz="2500" dirty="0" smtClean="0"/>
              <a:t>Many of us have </a:t>
            </a:r>
            <a:r>
              <a:rPr lang="en-AU" sz="2500" dirty="0" smtClean="0"/>
              <a:t>been there, some </a:t>
            </a:r>
            <a:r>
              <a:rPr lang="en-AU" sz="2500" dirty="0" smtClean="0"/>
              <a:t>will again. </a:t>
            </a:r>
          </a:p>
          <a:p>
            <a:pPr marL="0" indent="0" algn="ctr">
              <a:buNone/>
            </a:pPr>
            <a:r>
              <a:rPr lang="en-AU" sz="2500" dirty="0" smtClean="0"/>
              <a:t>We </a:t>
            </a:r>
            <a:r>
              <a:rPr lang="en-AU" sz="2500" dirty="0"/>
              <a:t>will help </a:t>
            </a:r>
            <a:r>
              <a:rPr lang="en-AU" sz="2500" dirty="0" smtClean="0"/>
              <a:t>you however </a:t>
            </a:r>
            <a:r>
              <a:rPr lang="en-AU" sz="2500" dirty="0"/>
              <a:t>we </a:t>
            </a:r>
            <a:r>
              <a:rPr lang="en-AU" sz="2500" dirty="0" smtClean="0"/>
              <a:t>can.</a:t>
            </a:r>
            <a:endParaRPr lang="en-AU" sz="2500" dirty="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5168591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How to say “No”</a:t>
            </a:r>
            <a:endParaRPr lang="en-AU" b="1" dirty="0"/>
          </a:p>
        </p:txBody>
      </p:sp>
      <p:sp>
        <p:nvSpPr>
          <p:cNvPr id="3" name="Content Placeholder 2"/>
          <p:cNvSpPr>
            <a:spLocks noGrp="1"/>
          </p:cNvSpPr>
          <p:nvPr>
            <p:ph idx="1"/>
          </p:nvPr>
        </p:nvSpPr>
        <p:spPr>
          <a:xfrm>
            <a:off x="1705428" y="1575594"/>
            <a:ext cx="9771743" cy="4942114"/>
          </a:xfrm>
        </p:spPr>
        <p:txBody>
          <a:bodyPr>
            <a:normAutofit/>
          </a:bodyPr>
          <a:lstStyle/>
          <a:p>
            <a:pPr marL="0" indent="0">
              <a:buNone/>
            </a:pPr>
            <a:r>
              <a:rPr lang="en-AU" sz="2500" dirty="0" smtClean="0"/>
              <a:t>Often, we feel obliged to say ‘Yes’ to every opportunity that comes our way. </a:t>
            </a:r>
          </a:p>
          <a:p>
            <a:pPr>
              <a:buFontTx/>
              <a:buChar char="-"/>
            </a:pPr>
            <a:r>
              <a:rPr lang="en-AU" sz="2500" dirty="0" smtClean="0"/>
              <a:t>Teach a new course? – Yes</a:t>
            </a:r>
          </a:p>
          <a:p>
            <a:pPr>
              <a:buFontTx/>
              <a:buChar char="-"/>
            </a:pPr>
            <a:r>
              <a:rPr lang="en-AU" sz="2500" dirty="0" smtClean="0"/>
              <a:t>Take on a new project? – Yes</a:t>
            </a:r>
          </a:p>
          <a:p>
            <a:pPr>
              <a:buFontTx/>
              <a:buChar char="-"/>
            </a:pPr>
            <a:r>
              <a:rPr lang="en-AU" sz="2500" dirty="0" smtClean="0"/>
              <a:t>Apply for a new grant? – Yes</a:t>
            </a:r>
          </a:p>
          <a:p>
            <a:pPr>
              <a:buFontTx/>
              <a:buChar char="-"/>
            </a:pPr>
            <a:r>
              <a:rPr lang="en-AU" sz="2500" dirty="0" smtClean="0"/>
              <a:t>Take a Post-Doc position? – Yes</a:t>
            </a:r>
          </a:p>
          <a:p>
            <a:pPr>
              <a:buFontTx/>
              <a:buChar char="-"/>
            </a:pPr>
            <a:r>
              <a:rPr lang="en-AU" sz="2500" dirty="0" smtClean="0"/>
              <a:t>Take on a new mentorship? – Yes</a:t>
            </a:r>
          </a:p>
          <a:p>
            <a:pPr marL="0" indent="0">
              <a:buNone/>
            </a:pPr>
            <a:endParaRPr lang="en-AU" sz="2500" dirty="0"/>
          </a:p>
          <a:p>
            <a:pPr marL="0" indent="0">
              <a:buNone/>
            </a:pPr>
            <a:r>
              <a:rPr lang="en-AU" sz="2500" dirty="0" smtClean="0"/>
              <a:t>This ‘Yes’ lifestyle opens many doors; but comes at a cost to time, stress, and committeemen. So when and how should you say ‘No’?</a:t>
            </a:r>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427924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How to say “No”</a:t>
            </a:r>
            <a:endParaRPr lang="en-AU" b="1" dirty="0"/>
          </a:p>
        </p:txBody>
      </p:sp>
      <p:sp>
        <p:nvSpPr>
          <p:cNvPr id="3" name="Content Placeholder 2"/>
          <p:cNvSpPr>
            <a:spLocks noGrp="1"/>
          </p:cNvSpPr>
          <p:nvPr>
            <p:ph idx="1"/>
          </p:nvPr>
        </p:nvSpPr>
        <p:spPr>
          <a:xfrm>
            <a:off x="1705428" y="1575594"/>
            <a:ext cx="9771743" cy="4942114"/>
          </a:xfrm>
        </p:spPr>
        <p:txBody>
          <a:bodyPr>
            <a:normAutofit lnSpcReduction="10000"/>
          </a:bodyPr>
          <a:lstStyle/>
          <a:p>
            <a:pPr marL="514350" lvl="0" indent="-514350">
              <a:buAutoNum type="arabicPeriod"/>
            </a:pPr>
            <a:r>
              <a:rPr lang="en-AU" dirty="0" smtClean="0"/>
              <a:t>Say </a:t>
            </a:r>
            <a:r>
              <a:rPr lang="en-AU" dirty="0"/>
              <a:t>you will ‘think about it’, and get back to them later. </a:t>
            </a:r>
            <a:r>
              <a:rPr lang="en-AU" dirty="0" smtClean="0"/>
              <a:t/>
            </a:r>
            <a:br>
              <a:rPr lang="en-AU" dirty="0" smtClean="0"/>
            </a:br>
            <a:r>
              <a:rPr lang="en-AU" dirty="0" smtClean="0"/>
              <a:t/>
            </a:r>
            <a:br>
              <a:rPr lang="en-AU" dirty="0" smtClean="0"/>
            </a:br>
            <a:r>
              <a:rPr lang="en-AU" dirty="0" smtClean="0"/>
              <a:t>This </a:t>
            </a:r>
            <a:r>
              <a:rPr lang="en-AU" dirty="0"/>
              <a:t>lets you truly consider your options, even if you really want to say yes, and relives the pressure to make a decision on the spot</a:t>
            </a:r>
            <a:r>
              <a:rPr lang="en-AU" dirty="0" smtClean="0"/>
              <a:t>.</a:t>
            </a:r>
          </a:p>
          <a:p>
            <a:pPr marL="514350" lvl="0" indent="-514350">
              <a:buAutoNum type="arabicPeriod"/>
            </a:pPr>
            <a:endParaRPr lang="en-AU" i="1" dirty="0" smtClean="0"/>
          </a:p>
          <a:p>
            <a:pPr marL="514350" lvl="0" indent="-514350">
              <a:buAutoNum type="arabicPeriod"/>
            </a:pPr>
            <a:r>
              <a:rPr lang="en-AU" dirty="0"/>
              <a:t>Inevitably, you will always have too much work. </a:t>
            </a:r>
            <a:r>
              <a:rPr lang="en-AU" dirty="0" smtClean="0"/>
              <a:t>That is a PhD.</a:t>
            </a:r>
            <a:br>
              <a:rPr lang="en-AU" dirty="0" smtClean="0"/>
            </a:br>
            <a:r>
              <a:rPr lang="en-AU" dirty="0" smtClean="0"/>
              <a:t>Rather </a:t>
            </a:r>
            <a:r>
              <a:rPr lang="en-AU" dirty="0"/>
              <a:t>than ask yourself “can I do this?” </a:t>
            </a:r>
            <a:r>
              <a:rPr lang="en-AU" dirty="0" smtClean="0"/>
              <a:t/>
            </a:r>
            <a:br>
              <a:rPr lang="en-AU" dirty="0" smtClean="0"/>
            </a:br>
            <a:r>
              <a:rPr lang="en-AU" dirty="0" smtClean="0"/>
              <a:t>Instead </a:t>
            </a:r>
            <a:r>
              <a:rPr lang="en-AU" dirty="0"/>
              <a:t>ask “what am I willing to give up so I can do this?” </a:t>
            </a:r>
            <a:r>
              <a:rPr lang="en-AU" dirty="0" smtClean="0"/>
              <a:t/>
            </a:r>
            <a:br>
              <a:rPr lang="en-AU" dirty="0" smtClean="0"/>
            </a:br>
            <a:r>
              <a:rPr lang="en-AU" dirty="0" smtClean="0"/>
              <a:t/>
            </a:r>
            <a:br>
              <a:rPr lang="en-AU" dirty="0" smtClean="0"/>
            </a:br>
            <a:r>
              <a:rPr lang="en-AU" dirty="0" smtClean="0"/>
              <a:t>If </a:t>
            </a:r>
            <a:r>
              <a:rPr lang="en-AU" dirty="0"/>
              <a:t>there is nothing you are willing to give up, than say no, confident in having made the right choice. </a:t>
            </a:r>
            <a:endParaRPr lang="en-AU" i="1" dirty="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207315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How to say “No” to your Supervisor</a:t>
            </a:r>
            <a:endParaRPr lang="en-AU" b="1" dirty="0"/>
          </a:p>
        </p:txBody>
      </p:sp>
      <p:sp>
        <p:nvSpPr>
          <p:cNvPr id="3" name="Content Placeholder 2"/>
          <p:cNvSpPr>
            <a:spLocks noGrp="1"/>
          </p:cNvSpPr>
          <p:nvPr>
            <p:ph idx="1"/>
          </p:nvPr>
        </p:nvSpPr>
        <p:spPr>
          <a:xfrm>
            <a:off x="1705428" y="1575594"/>
            <a:ext cx="9771743" cy="4942114"/>
          </a:xfrm>
        </p:spPr>
        <p:txBody>
          <a:bodyPr>
            <a:normAutofit fontScale="92500" lnSpcReduction="10000"/>
          </a:bodyPr>
          <a:lstStyle/>
          <a:p>
            <a:pPr marL="0" lvl="0" indent="0">
              <a:buNone/>
            </a:pPr>
            <a:r>
              <a:rPr lang="en-AU" dirty="0" smtClean="0"/>
              <a:t>Sometimes “No” doesn’t seem like an option </a:t>
            </a:r>
            <a:r>
              <a:rPr lang="en-AU" i="1" dirty="0" smtClean="0"/>
              <a:t>e.g.,</a:t>
            </a:r>
            <a:r>
              <a:rPr lang="en-AU" dirty="0" smtClean="0"/>
              <a:t> Supervisor</a:t>
            </a:r>
          </a:p>
          <a:p>
            <a:pPr marL="0" lvl="0" indent="0">
              <a:buNone/>
            </a:pPr>
            <a:endParaRPr lang="en-AU" i="1" dirty="0" smtClean="0"/>
          </a:p>
          <a:p>
            <a:pPr marL="0" lvl="0" indent="0">
              <a:buNone/>
            </a:pPr>
            <a:r>
              <a:rPr lang="en-AU" dirty="0" smtClean="0"/>
              <a:t>If so, try a </a:t>
            </a:r>
            <a:r>
              <a:rPr lang="en-AU" dirty="0"/>
              <a:t>different </a:t>
            </a:r>
            <a:r>
              <a:rPr lang="en-AU" dirty="0" smtClean="0"/>
              <a:t>tactic and remind </a:t>
            </a:r>
            <a:r>
              <a:rPr lang="en-AU" dirty="0"/>
              <a:t>your supervisor that you have too much </a:t>
            </a:r>
            <a:r>
              <a:rPr lang="en-AU" dirty="0" smtClean="0"/>
              <a:t>work.</a:t>
            </a:r>
          </a:p>
          <a:p>
            <a:pPr marL="0" lvl="0" indent="0">
              <a:buNone/>
            </a:pPr>
            <a:endParaRPr lang="en-AU" dirty="0"/>
          </a:p>
          <a:p>
            <a:pPr marL="0" indent="0">
              <a:buNone/>
            </a:pPr>
            <a:r>
              <a:rPr lang="en-AU" dirty="0"/>
              <a:t>Rather than say “No”, ask “</a:t>
            </a:r>
            <a:r>
              <a:rPr lang="en-AU" dirty="0" smtClean="0"/>
              <a:t>Ok, what </a:t>
            </a:r>
            <a:r>
              <a:rPr lang="en-AU" dirty="0"/>
              <a:t>project should I put on hold to do this</a:t>
            </a:r>
            <a:r>
              <a:rPr lang="en-AU" dirty="0" smtClean="0"/>
              <a:t>? Task A, B or C?” </a:t>
            </a:r>
          </a:p>
          <a:p>
            <a:pPr marL="0" indent="0">
              <a:buNone/>
            </a:pPr>
            <a:endParaRPr lang="en-AU" dirty="0"/>
          </a:p>
          <a:p>
            <a:pPr marL="0" indent="0">
              <a:buNone/>
            </a:pPr>
            <a:r>
              <a:rPr lang="en-AU" dirty="0" smtClean="0"/>
              <a:t>This </a:t>
            </a:r>
            <a:r>
              <a:rPr lang="en-AU" dirty="0"/>
              <a:t>is a gentle reminder of the tasks you have to do, and that something will need to be benched to deal with the added workload. If your supervisor is wise, they will suggest you drop something or delegate the work elsewhere. </a:t>
            </a:r>
          </a:p>
          <a:p>
            <a:pPr marL="0" lvl="0" indent="0">
              <a:buNone/>
            </a:pPr>
            <a:endParaRPr lang="en-AU" dirty="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386999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How to say “No” to your Supervisor</a:t>
            </a:r>
            <a:endParaRPr lang="en-AU" b="1" dirty="0"/>
          </a:p>
        </p:txBody>
      </p:sp>
      <p:sp>
        <p:nvSpPr>
          <p:cNvPr id="3" name="Content Placeholder 2"/>
          <p:cNvSpPr>
            <a:spLocks noGrp="1"/>
          </p:cNvSpPr>
          <p:nvPr>
            <p:ph idx="1"/>
          </p:nvPr>
        </p:nvSpPr>
        <p:spPr>
          <a:xfrm>
            <a:off x="1705428" y="1575594"/>
            <a:ext cx="9771743" cy="4942114"/>
          </a:xfrm>
        </p:spPr>
        <p:txBody>
          <a:bodyPr>
            <a:normAutofit/>
          </a:bodyPr>
          <a:lstStyle/>
          <a:p>
            <a:pPr marL="0" lvl="0" indent="0">
              <a:buNone/>
            </a:pPr>
            <a:r>
              <a:rPr lang="en-AU" dirty="0" smtClean="0"/>
              <a:t>The Non-Linear Progression of Research Time</a:t>
            </a:r>
          </a:p>
          <a:p>
            <a:pPr marL="0" lvl="0" indent="0">
              <a:buNone/>
            </a:pPr>
            <a:endParaRPr lang="en-AU" dirty="0"/>
          </a:p>
          <a:p>
            <a:pPr marL="0" lvl="0" indent="0">
              <a:buNone/>
            </a:pPr>
            <a:r>
              <a:rPr lang="en-AU" dirty="0" smtClean="0"/>
              <a:t>Be comfortable with not being busy. If you are flat out all of the time, you are only dealing with short-term problems. </a:t>
            </a:r>
            <a:endParaRPr lang="en-AU" dirty="0"/>
          </a:p>
          <a:p>
            <a:pPr marL="0" lvl="0" indent="0">
              <a:buNone/>
            </a:pPr>
            <a:endParaRPr lang="en-AU" dirty="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710245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119308" y="1778214"/>
            <a:ext cx="5212516" cy="4632037"/>
          </a:xfrm>
          <a:prstGeom prst="rect">
            <a:avLst/>
          </a:prstGeom>
          <a:noFill/>
        </p:spPr>
        <p:txBody>
          <a:bodyPr wrap="none" rtlCol="0">
            <a:spAutoFit/>
          </a:bodyPr>
          <a:lstStyle/>
          <a:p>
            <a:pPr algn="ctr"/>
            <a:r>
              <a:rPr lang="en-AU" sz="6000" dirty="0" smtClean="0"/>
              <a:t>You have a PhD!</a:t>
            </a:r>
          </a:p>
          <a:p>
            <a:pPr algn="ctr"/>
            <a:r>
              <a:rPr lang="en-AU" sz="6000" dirty="0" smtClean="0"/>
              <a:t>Now what?</a:t>
            </a:r>
          </a:p>
          <a:p>
            <a:pPr algn="ctr"/>
            <a:endParaRPr lang="en-AU" sz="1000" dirty="0" smtClean="0"/>
          </a:p>
          <a:p>
            <a:pPr algn="ctr"/>
            <a:r>
              <a:rPr lang="en-AU" sz="2500" dirty="0" smtClean="0"/>
              <a:t>A friendly ramble by Paul Garrett,</a:t>
            </a:r>
          </a:p>
          <a:p>
            <a:pPr algn="ctr"/>
            <a:r>
              <a:rPr lang="en-AU" sz="2500" dirty="0" smtClean="0"/>
              <a:t>About </a:t>
            </a:r>
            <a:r>
              <a:rPr lang="en-AU" sz="2500" dirty="0" smtClean="0"/>
              <a:t>interviews he conducted.</a:t>
            </a:r>
          </a:p>
          <a:p>
            <a:pPr algn="ctr"/>
            <a:endParaRPr lang="en-AU" sz="2000" dirty="0" smtClean="0"/>
          </a:p>
          <a:p>
            <a:pPr algn="ctr"/>
            <a:r>
              <a:rPr lang="en-AU" sz="2000" dirty="0" smtClean="0"/>
              <a:t>With thanks to</a:t>
            </a:r>
            <a:endParaRPr lang="en-AU" sz="2000" dirty="0"/>
          </a:p>
          <a:p>
            <a:pPr algn="ctr"/>
            <a:r>
              <a:rPr lang="en-AU" sz="2500" dirty="0" smtClean="0"/>
              <a:t>Dr Emily Freeman, Dr Robert Taylor,</a:t>
            </a:r>
          </a:p>
          <a:p>
            <a:pPr algn="ctr"/>
            <a:r>
              <a:rPr lang="en-AU" sz="2500" dirty="0" smtClean="0"/>
              <a:t>Dr Guy Hawkins, Dr Patrick Cooper,</a:t>
            </a:r>
          </a:p>
          <a:p>
            <a:pPr algn="ctr"/>
            <a:r>
              <a:rPr lang="en-AU" sz="2500" dirty="0" smtClean="0"/>
              <a:t>A. Prof Ami </a:t>
            </a:r>
            <a:r>
              <a:rPr lang="en-AU" sz="2500" dirty="0" err="1" smtClean="0"/>
              <a:t>Eidels</a:t>
            </a:r>
            <a:endParaRPr lang="en-AU" sz="2500" dirty="0"/>
          </a:p>
        </p:txBody>
      </p:sp>
      <p:sp>
        <p:nvSpPr>
          <p:cNvPr id="8" name="Rectangle 7"/>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7741000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Paul Garrett</a:t>
            </a:r>
            <a:endParaRPr lang="en-AU" b="1" dirty="0"/>
          </a:p>
        </p:txBody>
      </p:sp>
      <p:sp>
        <p:nvSpPr>
          <p:cNvPr id="3" name="Content Placeholder 2"/>
          <p:cNvSpPr>
            <a:spLocks noGrp="1"/>
          </p:cNvSpPr>
          <p:nvPr>
            <p:ph idx="1"/>
          </p:nvPr>
        </p:nvSpPr>
        <p:spPr>
          <a:xfrm>
            <a:off x="1705428" y="1575594"/>
            <a:ext cx="9771743" cy="4942114"/>
          </a:xfrm>
        </p:spPr>
        <p:txBody>
          <a:bodyPr>
            <a:normAutofit lnSpcReduction="10000"/>
          </a:bodyPr>
          <a:lstStyle/>
          <a:p>
            <a:pPr marL="0" indent="0">
              <a:buNone/>
            </a:pPr>
            <a:r>
              <a:rPr lang="en-AU" sz="2500" b="1" dirty="0" smtClean="0"/>
              <a:t>Other important stuff to understand who I am…</a:t>
            </a:r>
          </a:p>
          <a:p>
            <a:pPr marL="0" indent="0">
              <a:buNone/>
            </a:pPr>
            <a:r>
              <a:rPr lang="en-AU" sz="2000" b="1" dirty="0" smtClean="0"/>
              <a:t>2015—2019</a:t>
            </a:r>
            <a:r>
              <a:rPr lang="en-AU" sz="2000" dirty="0" smtClean="0"/>
              <a:t> Mentored/Co Supervised 3 honours students to their own PhDs.</a:t>
            </a:r>
            <a:br>
              <a:rPr lang="en-AU" sz="2000" dirty="0" smtClean="0"/>
            </a:br>
            <a:r>
              <a:rPr lang="en-AU" sz="2000" dirty="0" smtClean="0"/>
              <a:t>	       Mentored 2 honours students to Masters &amp; 2 to Clinical Registration.</a:t>
            </a:r>
            <a:br>
              <a:rPr lang="en-AU" sz="2000" dirty="0" smtClean="0"/>
            </a:br>
            <a:r>
              <a:rPr lang="en-AU" sz="2000" dirty="0" smtClean="0"/>
              <a:t>	       Mentored 4 honours students who went into Industry Work.</a:t>
            </a:r>
          </a:p>
          <a:p>
            <a:pPr marL="0" indent="0">
              <a:buNone/>
            </a:pPr>
            <a:r>
              <a:rPr lang="en-AU" sz="2000" b="1" dirty="0" smtClean="0"/>
              <a:t>2017 </a:t>
            </a:r>
            <a:r>
              <a:rPr lang="en-AU" sz="2000" dirty="0" smtClean="0"/>
              <a:t>Developed/delivered course materials for Cognitive Psychology [PSYC2300]</a:t>
            </a:r>
            <a:endParaRPr lang="en-AU" sz="2000" b="1" dirty="0" smtClean="0"/>
          </a:p>
          <a:p>
            <a:pPr marL="0" indent="0">
              <a:buNone/>
            </a:pPr>
            <a:r>
              <a:rPr lang="en-AU" sz="2000" b="1" dirty="0" smtClean="0"/>
              <a:t>2017—2018</a:t>
            </a:r>
            <a:r>
              <a:rPr lang="en-AU" sz="2000" dirty="0" smtClean="0"/>
              <a:t> Science Communication &amp; Community Outreach.</a:t>
            </a:r>
          </a:p>
          <a:p>
            <a:pPr marL="0" indent="0">
              <a:buNone/>
            </a:pPr>
            <a:r>
              <a:rPr lang="en-AU" sz="2000" dirty="0"/>
              <a:t>	</a:t>
            </a:r>
            <a:r>
              <a:rPr lang="en-AU" sz="2000" dirty="0" smtClean="0"/>
              <a:t>- Teaching the Science of Psychology to School Children (2018)</a:t>
            </a:r>
          </a:p>
          <a:p>
            <a:pPr marL="0" indent="0">
              <a:buNone/>
            </a:pPr>
            <a:r>
              <a:rPr lang="en-AU" sz="2000" dirty="0"/>
              <a:t>	</a:t>
            </a:r>
            <a:r>
              <a:rPr lang="en-AU" sz="2000" dirty="0" smtClean="0"/>
              <a:t>- Teaching Science Communication to Adults and Teachers (2017-2018)</a:t>
            </a:r>
          </a:p>
          <a:p>
            <a:pPr marL="0" indent="0">
              <a:buNone/>
            </a:pPr>
            <a:r>
              <a:rPr lang="en-AU" sz="2000" dirty="0"/>
              <a:t>	</a:t>
            </a:r>
            <a:r>
              <a:rPr lang="en-AU" sz="2000" dirty="0" smtClean="0"/>
              <a:t>- Community Seminars on the use of Mathematics in Psychology (2018)</a:t>
            </a:r>
          </a:p>
          <a:p>
            <a:pPr marL="0" indent="0">
              <a:buNone/>
            </a:pPr>
            <a:r>
              <a:rPr lang="en-AU" sz="2000" dirty="0"/>
              <a:t>	</a:t>
            </a:r>
            <a:r>
              <a:rPr lang="en-AU" sz="2000" dirty="0" smtClean="0"/>
              <a:t>- Hosting Psychological Science talks at University Open Days</a:t>
            </a:r>
          </a:p>
          <a:p>
            <a:pPr marL="0" indent="0">
              <a:buNone/>
            </a:pPr>
            <a:r>
              <a:rPr lang="en-AU" sz="2000" b="1" dirty="0" smtClean="0"/>
              <a:t>2018 </a:t>
            </a:r>
            <a:r>
              <a:rPr lang="en-AU" sz="2000" dirty="0" smtClean="0"/>
              <a:t>- Private Statistics Tutor for Aboriginal Students via Charles Darwin University</a:t>
            </a:r>
          </a:p>
          <a:p>
            <a:pPr marL="0" indent="0">
              <a:buNone/>
            </a:pPr>
            <a:r>
              <a:rPr lang="en-AU" sz="2000" dirty="0" smtClean="0"/>
              <a:t>          - Developed free How-To-Guides on understanding basic statistics &amp; writing</a:t>
            </a:r>
          </a:p>
          <a:p>
            <a:pPr marL="0" indent="0">
              <a:buNone/>
            </a:pPr>
            <a:r>
              <a:rPr lang="en-AU" sz="2000" b="1" dirty="0" smtClean="0"/>
              <a:t>2019 </a:t>
            </a:r>
            <a:r>
              <a:rPr lang="en-AU" sz="2000" dirty="0" smtClean="0"/>
              <a:t>– </a:t>
            </a:r>
            <a:r>
              <a:rPr lang="en-AU" sz="2000" b="1" dirty="0" smtClean="0"/>
              <a:t>Current Goal:</a:t>
            </a:r>
            <a:r>
              <a:rPr lang="en-AU" sz="2000" dirty="0" smtClean="0"/>
              <a:t> Helping other PhD &amp; Masters Students</a:t>
            </a:r>
            <a:endParaRPr lang="en-AU" sz="2000" dirty="0"/>
          </a:p>
          <a:p>
            <a:pPr marL="0" indent="0">
              <a:buNone/>
            </a:pPr>
            <a:endParaRPr lang="en-AU" sz="2000" u="sng" dirty="0" smtClean="0"/>
          </a:p>
          <a:p>
            <a:pPr marL="0" indent="0">
              <a:buNone/>
            </a:pPr>
            <a:endParaRPr lang="en-AU" sz="2000" dirty="0" smtClean="0"/>
          </a:p>
          <a:p>
            <a:pPr marL="0" indent="0">
              <a:buNone/>
            </a:pPr>
            <a:endParaRPr lang="en-AU" sz="2000" dirty="0" smtClean="0"/>
          </a:p>
          <a:p>
            <a:pPr marL="0" indent="0">
              <a:buNone/>
            </a:pPr>
            <a:endParaRPr lang="en-AU" sz="2600" baseline="30000" dirty="0" smtClean="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2" descr="Image result for university of newcastl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6825" y="250032"/>
            <a:ext cx="1983718" cy="1983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7556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308295"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 name="Picture 1"/>
          <p:cNvPicPr>
            <a:picLocks noChangeAspect="1"/>
          </p:cNvPicPr>
          <p:nvPr/>
        </p:nvPicPr>
        <p:blipFill rotWithShape="1">
          <a:blip r:embed="rId2"/>
          <a:srcRect r="40483" b="45833"/>
          <a:stretch/>
        </p:blipFill>
        <p:spPr>
          <a:xfrm>
            <a:off x="1539015" y="742950"/>
            <a:ext cx="10498840" cy="5372100"/>
          </a:xfrm>
          <a:prstGeom prst="rect">
            <a:avLst/>
          </a:prstGeom>
        </p:spPr>
      </p:pic>
      <p:sp>
        <p:nvSpPr>
          <p:cNvPr id="8" name="Rectangle 7"/>
          <p:cNvSpPr/>
          <p:nvPr/>
        </p:nvSpPr>
        <p:spPr>
          <a:xfrm>
            <a:off x="4573259" y="2760287"/>
            <a:ext cx="1217941" cy="1532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4573259" y="4521199"/>
            <a:ext cx="1217941" cy="3175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9457543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598" y="250031"/>
            <a:ext cx="10366830" cy="1325563"/>
          </a:xfrm>
        </p:spPr>
        <p:txBody>
          <a:bodyPr/>
          <a:lstStyle/>
          <a:p>
            <a:r>
              <a:rPr lang="en-AU" b="1" smtClean="0"/>
              <a:t>Now what?</a:t>
            </a:r>
            <a:endParaRPr lang="en-AU" b="1" dirty="0"/>
          </a:p>
        </p:txBody>
      </p:sp>
      <p:sp>
        <p:nvSpPr>
          <p:cNvPr id="3" name="Content Placeholder 2"/>
          <p:cNvSpPr>
            <a:spLocks noGrp="1"/>
          </p:cNvSpPr>
          <p:nvPr>
            <p:ph idx="1"/>
          </p:nvPr>
        </p:nvSpPr>
        <p:spPr>
          <a:xfrm>
            <a:off x="1625598" y="1390650"/>
            <a:ext cx="9771743" cy="5105401"/>
          </a:xfrm>
        </p:spPr>
        <p:txBody>
          <a:bodyPr>
            <a:normAutofit fontScale="92500" lnSpcReduction="20000"/>
          </a:bodyPr>
          <a:lstStyle/>
          <a:p>
            <a:pPr marL="0" indent="0">
              <a:buNone/>
            </a:pPr>
            <a:r>
              <a:rPr lang="en-AU" b="1" dirty="0" smtClean="0"/>
              <a:t>Research</a:t>
            </a:r>
          </a:p>
          <a:p>
            <a:pPr lvl="1">
              <a:buFontTx/>
              <a:buChar char="-"/>
            </a:pPr>
            <a:r>
              <a:rPr lang="en-AU" dirty="0" smtClean="0"/>
              <a:t>Academia (University), Not for profits, Research Institutes</a:t>
            </a:r>
          </a:p>
          <a:p>
            <a:pPr lvl="1">
              <a:buFontTx/>
              <a:buChar char="-"/>
            </a:pPr>
            <a:r>
              <a:rPr lang="en-AU" dirty="0" smtClean="0"/>
              <a:t>Critical thinking, Grant/Paper writing, Project Management, </a:t>
            </a:r>
            <a:r>
              <a:rPr lang="en-AU" dirty="0" err="1" smtClean="0"/>
              <a:t>Exp</a:t>
            </a:r>
            <a:r>
              <a:rPr lang="en-AU" dirty="0" smtClean="0"/>
              <a:t> Design</a:t>
            </a:r>
          </a:p>
          <a:p>
            <a:pPr marL="0" indent="0">
              <a:buNone/>
            </a:pPr>
            <a:r>
              <a:rPr lang="en-AU" b="1" dirty="0" smtClean="0"/>
              <a:t>Government Agencies</a:t>
            </a:r>
          </a:p>
          <a:p>
            <a:pPr lvl="1">
              <a:buFontTx/>
              <a:buChar char="-"/>
            </a:pPr>
            <a:r>
              <a:rPr lang="en-AU" dirty="0" smtClean="0"/>
              <a:t>State &amp; Federal Agencies</a:t>
            </a:r>
          </a:p>
          <a:p>
            <a:pPr lvl="2">
              <a:buFontTx/>
              <a:buChar char="-"/>
            </a:pPr>
            <a:r>
              <a:rPr lang="en-AU" dirty="0" smtClean="0"/>
              <a:t>Policy Development (Universities &amp; Corporations also employ for this)</a:t>
            </a:r>
          </a:p>
          <a:p>
            <a:pPr lvl="2">
              <a:buFontTx/>
              <a:buChar char="-"/>
            </a:pPr>
            <a:r>
              <a:rPr lang="en-AU" dirty="0" smtClean="0"/>
              <a:t>Australian Secret Intelligence Service (ASIS)</a:t>
            </a:r>
          </a:p>
          <a:p>
            <a:pPr lvl="2">
              <a:buFontTx/>
              <a:buChar char="-"/>
            </a:pPr>
            <a:r>
              <a:rPr lang="en-AU" dirty="0" smtClean="0"/>
              <a:t>Population Health</a:t>
            </a:r>
          </a:p>
          <a:p>
            <a:pPr marL="0" indent="0">
              <a:buNone/>
            </a:pPr>
            <a:r>
              <a:rPr lang="en-AU" b="1" dirty="0" smtClean="0"/>
              <a:t>Teaching</a:t>
            </a:r>
          </a:p>
          <a:p>
            <a:pPr lvl="1">
              <a:buFontTx/>
              <a:buChar char="-"/>
            </a:pPr>
            <a:r>
              <a:rPr lang="en-AU" dirty="0" smtClean="0"/>
              <a:t>Colleges &amp; Universities (in Australia or overseas)</a:t>
            </a:r>
          </a:p>
          <a:p>
            <a:pPr marL="0" indent="0">
              <a:buNone/>
            </a:pPr>
            <a:r>
              <a:rPr lang="en-AU" b="1" dirty="0" smtClean="0"/>
              <a:t>Scientific Communication</a:t>
            </a:r>
          </a:p>
          <a:p>
            <a:pPr lvl="1">
              <a:buFontTx/>
              <a:buChar char="-"/>
            </a:pPr>
            <a:r>
              <a:rPr lang="en-AU" dirty="0" smtClean="0"/>
              <a:t>Government Funded agencies (CSIRO), Journals, </a:t>
            </a:r>
            <a:r>
              <a:rPr lang="en-AU" dirty="0" err="1" smtClean="0"/>
              <a:t>Uni’s</a:t>
            </a:r>
            <a:r>
              <a:rPr lang="en-AU" dirty="0" smtClean="0"/>
              <a:t>, &amp; Social Media Outlets</a:t>
            </a:r>
          </a:p>
          <a:p>
            <a:pPr marL="0" indent="0">
              <a:buNone/>
            </a:pPr>
            <a:r>
              <a:rPr lang="en-AU" b="1" dirty="0" smtClean="0"/>
              <a:t>Industry, Private Corporations, Think Tanks &amp; Self-Employment</a:t>
            </a:r>
          </a:p>
          <a:p>
            <a:pPr lvl="1">
              <a:buFontTx/>
              <a:buChar char="-"/>
            </a:pPr>
            <a:r>
              <a:rPr lang="en-AU" dirty="0" smtClean="0"/>
              <a:t>Research &amp; Development, Critical thinking, &amp; Education are highly valued. More on that later.</a:t>
            </a:r>
          </a:p>
          <a:p>
            <a:pPr>
              <a:buFontTx/>
              <a:buChar char="-"/>
            </a:pPr>
            <a:endParaRPr lang="en-AU" sz="2000" b="1" dirty="0"/>
          </a:p>
          <a:p>
            <a:pPr marL="0" indent="0">
              <a:buNone/>
            </a:pPr>
            <a:endParaRPr lang="en-AU" sz="2000" dirty="0" smtClean="0"/>
          </a:p>
        </p:txBody>
      </p:sp>
      <p:sp>
        <p:nvSpPr>
          <p:cNvPr id="5" name="Rectangle 4"/>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8655616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itle 1"/>
          <p:cNvSpPr>
            <a:spLocks noGrp="1"/>
          </p:cNvSpPr>
          <p:nvPr>
            <p:ph type="title"/>
          </p:nvPr>
        </p:nvSpPr>
        <p:spPr>
          <a:xfrm>
            <a:off x="1705428" y="250031"/>
            <a:ext cx="10515600" cy="1325563"/>
          </a:xfrm>
        </p:spPr>
        <p:txBody>
          <a:bodyPr/>
          <a:lstStyle/>
          <a:p>
            <a:r>
              <a:rPr lang="en-AU" b="1" dirty="0" smtClean="0"/>
              <a:t>Industry Science Levels</a:t>
            </a:r>
            <a:endParaRPr lang="en-AU" b="1" dirty="0"/>
          </a:p>
        </p:txBody>
      </p:sp>
      <p:sp>
        <p:nvSpPr>
          <p:cNvPr id="6" name="Content Placeholder 2"/>
          <p:cNvSpPr>
            <a:spLocks noGrp="1"/>
          </p:cNvSpPr>
          <p:nvPr>
            <p:ph idx="1"/>
          </p:nvPr>
        </p:nvSpPr>
        <p:spPr>
          <a:xfrm>
            <a:off x="1625598" y="1390650"/>
            <a:ext cx="9771743" cy="5105401"/>
          </a:xfrm>
        </p:spPr>
        <p:txBody>
          <a:bodyPr>
            <a:normAutofit/>
          </a:bodyPr>
          <a:lstStyle/>
          <a:p>
            <a:pPr marL="0" indent="0">
              <a:buNone/>
            </a:pPr>
            <a:r>
              <a:rPr lang="en-AU" b="1" dirty="0" smtClean="0"/>
              <a:t>Industry Research Levels (very broadly)</a:t>
            </a:r>
          </a:p>
          <a:p>
            <a:pPr>
              <a:buFontTx/>
              <a:buChar char="-"/>
            </a:pPr>
            <a:r>
              <a:rPr lang="en-AU" sz="2000" b="1" dirty="0" smtClean="0"/>
              <a:t>Analysist </a:t>
            </a:r>
          </a:p>
          <a:p>
            <a:pPr lvl="1">
              <a:buFontTx/>
              <a:buChar char="-"/>
            </a:pPr>
            <a:r>
              <a:rPr lang="en-AU" sz="1600" dirty="0" smtClean="0"/>
              <a:t>&lt;=$70K</a:t>
            </a:r>
          </a:p>
          <a:p>
            <a:pPr>
              <a:buFontTx/>
              <a:buChar char="-"/>
            </a:pPr>
            <a:r>
              <a:rPr lang="en-AU" sz="2000" b="1" dirty="0" smtClean="0"/>
              <a:t>Snr Analysist</a:t>
            </a:r>
            <a:r>
              <a:rPr lang="en-AU" sz="2000" dirty="0" smtClean="0"/>
              <a:t> (PhD Entry level, typically). </a:t>
            </a:r>
          </a:p>
          <a:p>
            <a:pPr lvl="1">
              <a:buFontTx/>
              <a:buChar char="-"/>
            </a:pPr>
            <a:r>
              <a:rPr lang="en-AU" sz="1600" dirty="0" smtClean="0"/>
              <a:t>$70 — $90K</a:t>
            </a:r>
          </a:p>
          <a:p>
            <a:pPr>
              <a:buFontTx/>
              <a:buChar char="-"/>
            </a:pPr>
            <a:r>
              <a:rPr lang="en-AU" sz="2000" b="1" dirty="0" smtClean="0"/>
              <a:t>Scientist </a:t>
            </a:r>
            <a:r>
              <a:rPr lang="en-AU" sz="2000" dirty="0" smtClean="0"/>
              <a:t>(Assistant level)</a:t>
            </a:r>
          </a:p>
          <a:p>
            <a:pPr lvl="1">
              <a:buFontTx/>
              <a:buChar char="-"/>
            </a:pPr>
            <a:r>
              <a:rPr lang="en-AU" sz="1600" dirty="0" smtClean="0"/>
              <a:t>&gt;$90 – $130K</a:t>
            </a:r>
          </a:p>
          <a:p>
            <a:pPr>
              <a:buFontTx/>
              <a:buChar char="-"/>
            </a:pPr>
            <a:r>
              <a:rPr lang="en-AU" sz="2000" b="1" dirty="0" smtClean="0"/>
              <a:t>Research Scientist</a:t>
            </a:r>
            <a:r>
              <a:rPr lang="en-AU" sz="2000" dirty="0" smtClean="0"/>
              <a:t> (Independent Researcher – similar to Grant Holding Academic)</a:t>
            </a:r>
          </a:p>
          <a:p>
            <a:pPr lvl="1">
              <a:buFontTx/>
              <a:buChar char="-"/>
            </a:pPr>
            <a:r>
              <a:rPr lang="en-AU" sz="1600" dirty="0" smtClean="0"/>
              <a:t>&gt;$110K – $160K</a:t>
            </a:r>
          </a:p>
          <a:p>
            <a:pPr>
              <a:buFontTx/>
              <a:buChar char="-"/>
            </a:pPr>
            <a:r>
              <a:rPr lang="en-AU" sz="2000" b="1" dirty="0" smtClean="0"/>
              <a:t>Head of Science </a:t>
            </a:r>
            <a:r>
              <a:rPr lang="en-AU" sz="2000" dirty="0" smtClean="0"/>
              <a:t>(Executive level)</a:t>
            </a:r>
          </a:p>
          <a:p>
            <a:pPr lvl="1">
              <a:buFontTx/>
              <a:buChar char="-"/>
            </a:pPr>
            <a:r>
              <a:rPr lang="en-AU" sz="1600" dirty="0" smtClean="0"/>
              <a:t>&gt;$150+</a:t>
            </a:r>
          </a:p>
          <a:p>
            <a:pPr marL="0" indent="0">
              <a:buNone/>
            </a:pPr>
            <a:r>
              <a:rPr lang="en-AU" sz="2000" dirty="0" smtClean="0"/>
              <a:t>But also…</a:t>
            </a:r>
          </a:p>
          <a:p>
            <a:pPr>
              <a:buFontTx/>
              <a:buChar char="-"/>
            </a:pPr>
            <a:r>
              <a:rPr lang="en-AU" sz="2000" dirty="0" smtClean="0"/>
              <a:t>Any corporate position that you apply for and move into from any of these other roles.</a:t>
            </a:r>
          </a:p>
          <a:p>
            <a:pPr marL="0" indent="0">
              <a:buNone/>
            </a:pPr>
            <a:endParaRPr lang="en-AU" sz="2000" dirty="0"/>
          </a:p>
          <a:p>
            <a:pPr marL="0" indent="0">
              <a:buNone/>
            </a:pPr>
            <a:endParaRPr lang="en-AU" sz="2000" dirty="0" smtClean="0"/>
          </a:p>
        </p:txBody>
      </p:sp>
    </p:spTree>
    <p:extLst>
      <p:ext uri="{BB962C8B-B14F-4D97-AF65-F5344CB8AC3E}">
        <p14:creationId xmlns:p14="http://schemas.microsoft.com/office/powerpoint/2010/main" val="29844293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59379" y="1778214"/>
            <a:ext cx="4732385" cy="1938992"/>
          </a:xfrm>
          <a:prstGeom prst="rect">
            <a:avLst/>
          </a:prstGeom>
          <a:noFill/>
        </p:spPr>
        <p:txBody>
          <a:bodyPr wrap="none" rtlCol="0">
            <a:spAutoFit/>
          </a:bodyPr>
          <a:lstStyle/>
          <a:p>
            <a:pPr algn="ctr"/>
            <a:r>
              <a:rPr lang="en-AU" sz="6000" dirty="0" smtClean="0"/>
              <a:t>The Academic </a:t>
            </a:r>
          </a:p>
          <a:p>
            <a:pPr algn="ctr"/>
            <a:r>
              <a:rPr lang="en-AU" sz="6000" dirty="0" smtClean="0"/>
              <a:t>Research Path</a:t>
            </a:r>
          </a:p>
        </p:txBody>
      </p:sp>
      <p:sp>
        <p:nvSpPr>
          <p:cNvPr id="8" name="Rectangle 7"/>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1414051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218" name="Picture 2" descr="No photo description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6110" y="0"/>
            <a:ext cx="614362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5646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598" y="250031"/>
            <a:ext cx="10366830" cy="1325563"/>
          </a:xfrm>
        </p:spPr>
        <p:txBody>
          <a:bodyPr/>
          <a:lstStyle/>
          <a:p>
            <a:r>
              <a:rPr lang="en-AU" b="1" dirty="0" smtClean="0"/>
              <a:t>Academic Research Path</a:t>
            </a:r>
            <a:endParaRPr lang="en-AU" b="1" dirty="0"/>
          </a:p>
        </p:txBody>
      </p:sp>
      <p:sp>
        <p:nvSpPr>
          <p:cNvPr id="3" name="Content Placeholder 2"/>
          <p:cNvSpPr>
            <a:spLocks noGrp="1"/>
          </p:cNvSpPr>
          <p:nvPr>
            <p:ph idx="1"/>
          </p:nvPr>
        </p:nvSpPr>
        <p:spPr>
          <a:xfrm>
            <a:off x="1625598" y="1390650"/>
            <a:ext cx="9771743" cy="5105401"/>
          </a:xfrm>
        </p:spPr>
        <p:txBody>
          <a:bodyPr>
            <a:normAutofit fontScale="92500" lnSpcReduction="20000"/>
          </a:bodyPr>
          <a:lstStyle/>
          <a:p>
            <a:pPr marL="0" indent="0">
              <a:buNone/>
            </a:pPr>
            <a:r>
              <a:rPr lang="en-AU" b="1" dirty="0" smtClean="0"/>
              <a:t>When should I take a Post-Doc? </a:t>
            </a:r>
          </a:p>
          <a:p>
            <a:pPr marL="0" indent="0">
              <a:buNone/>
            </a:pPr>
            <a:r>
              <a:rPr lang="en-AU" sz="2500" dirty="0" smtClean="0"/>
              <a:t>This is a personal question, but here are some guide lines</a:t>
            </a:r>
          </a:p>
          <a:p>
            <a:pPr>
              <a:buFontTx/>
              <a:buChar char="-"/>
            </a:pPr>
            <a:r>
              <a:rPr lang="en-AU" sz="2500" dirty="0" smtClean="0"/>
              <a:t>Do you need the money, if so, ASAP</a:t>
            </a:r>
          </a:p>
          <a:p>
            <a:pPr>
              <a:buFontTx/>
              <a:buChar char="-"/>
            </a:pPr>
            <a:endParaRPr lang="en-AU" sz="2500" dirty="0"/>
          </a:p>
          <a:p>
            <a:pPr>
              <a:buFontTx/>
              <a:buChar char="-"/>
            </a:pPr>
            <a:r>
              <a:rPr lang="en-AU" sz="2500" dirty="0" smtClean="0"/>
              <a:t>The Process is Haphazard – Reliant upon Grants being released</a:t>
            </a:r>
          </a:p>
          <a:p>
            <a:pPr lvl="1">
              <a:buFontTx/>
              <a:buChar char="-"/>
            </a:pPr>
            <a:r>
              <a:rPr lang="en-AU" sz="2100" dirty="0" smtClean="0"/>
              <a:t>Start making friends at higher levels and letting them know you’re interested</a:t>
            </a:r>
          </a:p>
          <a:p>
            <a:pPr lvl="1">
              <a:buFontTx/>
              <a:buChar char="-"/>
            </a:pPr>
            <a:r>
              <a:rPr lang="en-AU" sz="2100" dirty="0" smtClean="0"/>
              <a:t>Ask who they think you should think to</a:t>
            </a:r>
          </a:p>
          <a:p>
            <a:pPr marL="0" indent="0">
              <a:buNone/>
            </a:pPr>
            <a:endParaRPr lang="en-AU" sz="2500" dirty="0" smtClean="0"/>
          </a:p>
          <a:p>
            <a:pPr>
              <a:buFontTx/>
              <a:buChar char="-"/>
            </a:pPr>
            <a:r>
              <a:rPr lang="en-AU" sz="2500" dirty="0" smtClean="0"/>
              <a:t>Can you start without submitting your PhD?</a:t>
            </a:r>
          </a:p>
          <a:p>
            <a:pPr lvl="1">
              <a:buFontTx/>
              <a:buChar char="-"/>
            </a:pPr>
            <a:r>
              <a:rPr lang="en-AU" sz="2200" dirty="0" smtClean="0"/>
              <a:t>Typically, this greatly delays your PhD submission.</a:t>
            </a:r>
          </a:p>
          <a:p>
            <a:pPr lvl="1">
              <a:buFontTx/>
              <a:buChar char="-"/>
            </a:pPr>
            <a:r>
              <a:rPr lang="en-AU" sz="2200" dirty="0" smtClean="0"/>
              <a:t>You may be paid at a far lower rate, as you are not a Doctor yet. If you cannot work on your PhD Thesis, this is a massive problem.</a:t>
            </a:r>
          </a:p>
          <a:p>
            <a:pPr lvl="1">
              <a:buFontTx/>
              <a:buChar char="-"/>
            </a:pPr>
            <a:r>
              <a:rPr lang="en-AU" sz="2200" dirty="0" smtClean="0"/>
              <a:t>But this is not always the case, and you may be paid at full rates</a:t>
            </a:r>
          </a:p>
          <a:p>
            <a:pPr lvl="1">
              <a:buFontTx/>
              <a:buChar char="-"/>
            </a:pPr>
            <a:r>
              <a:rPr lang="en-AU" sz="2200" dirty="0" smtClean="0"/>
              <a:t>Starting a Post-Doc before submission gives you time to build you research profile BEFORE officially starting your time as an Early Career Researcher.</a:t>
            </a:r>
            <a:endParaRPr lang="en-AU" sz="2000" dirty="0"/>
          </a:p>
        </p:txBody>
      </p:sp>
      <p:sp>
        <p:nvSpPr>
          <p:cNvPr id="5" name="Rectangle 4"/>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2424369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598" y="250031"/>
            <a:ext cx="10366830" cy="1325563"/>
          </a:xfrm>
        </p:spPr>
        <p:txBody>
          <a:bodyPr/>
          <a:lstStyle/>
          <a:p>
            <a:r>
              <a:rPr lang="en-AU" b="1" dirty="0" smtClean="0"/>
              <a:t>Academic Research Path</a:t>
            </a:r>
            <a:endParaRPr lang="en-AU" b="1" dirty="0"/>
          </a:p>
        </p:txBody>
      </p:sp>
      <p:sp>
        <p:nvSpPr>
          <p:cNvPr id="3" name="Content Placeholder 2"/>
          <p:cNvSpPr>
            <a:spLocks noGrp="1"/>
          </p:cNvSpPr>
          <p:nvPr>
            <p:ph idx="1"/>
          </p:nvPr>
        </p:nvSpPr>
        <p:spPr>
          <a:xfrm>
            <a:off x="1625598" y="1390650"/>
            <a:ext cx="9771743" cy="5105401"/>
          </a:xfrm>
        </p:spPr>
        <p:txBody>
          <a:bodyPr>
            <a:normAutofit/>
          </a:bodyPr>
          <a:lstStyle/>
          <a:p>
            <a:pPr marL="0" indent="0">
              <a:buNone/>
            </a:pPr>
            <a:r>
              <a:rPr lang="en-AU" b="1" dirty="0" smtClean="0"/>
              <a:t>When should I take a Post-Doc? </a:t>
            </a:r>
          </a:p>
          <a:p>
            <a:pPr>
              <a:buFontTx/>
              <a:buChar char="-"/>
            </a:pPr>
            <a:r>
              <a:rPr lang="en-AU" sz="2600" dirty="0" smtClean="0"/>
              <a:t>When you are ready. </a:t>
            </a:r>
          </a:p>
          <a:p>
            <a:pPr lvl="1">
              <a:buFontTx/>
              <a:buChar char="-"/>
            </a:pPr>
            <a:r>
              <a:rPr lang="en-AU" sz="2200" dirty="0" smtClean="0"/>
              <a:t>If you need time off after your PhD, or want time off before you submit and wish to continue in Academia, consider delaying your submission.</a:t>
            </a:r>
          </a:p>
          <a:p>
            <a:pPr lvl="1">
              <a:buFontTx/>
              <a:buChar char="-"/>
            </a:pPr>
            <a:r>
              <a:rPr lang="en-AU" sz="2200" dirty="0" smtClean="0"/>
              <a:t>You may not have a strong academic profile or skills by the end of your PhD</a:t>
            </a:r>
          </a:p>
          <a:p>
            <a:pPr lvl="2">
              <a:buFontTx/>
              <a:buChar char="-"/>
            </a:pPr>
            <a:r>
              <a:rPr lang="en-AU" sz="1800" dirty="0" smtClean="0"/>
              <a:t>Research might be exploratory and result in no publications</a:t>
            </a:r>
          </a:p>
          <a:p>
            <a:pPr lvl="2">
              <a:buFontTx/>
              <a:buChar char="-"/>
            </a:pPr>
            <a:r>
              <a:rPr lang="en-AU" sz="1800" dirty="0" smtClean="0"/>
              <a:t>Your work might encounter problems e.g., animals dying, data loss, etc.</a:t>
            </a:r>
          </a:p>
          <a:p>
            <a:pPr lvl="2">
              <a:buFontTx/>
              <a:buChar char="-"/>
            </a:pPr>
            <a:r>
              <a:rPr lang="en-AU" sz="1800" dirty="0" smtClean="0"/>
              <a:t>You may wish to gain grant funding early to help future applications</a:t>
            </a:r>
          </a:p>
          <a:p>
            <a:pPr lvl="2">
              <a:buFontTx/>
              <a:buChar char="-"/>
            </a:pPr>
            <a:r>
              <a:rPr lang="en-AU" sz="1800" dirty="0" smtClean="0"/>
              <a:t>You may wish to gain some more skills before leaving your PhD</a:t>
            </a:r>
          </a:p>
          <a:p>
            <a:pPr marL="457200" lvl="1" indent="0">
              <a:buNone/>
            </a:pPr>
            <a:r>
              <a:rPr lang="en-AU" sz="2200" dirty="0" smtClean="0"/>
              <a:t>If so, you may wish to delay submission. Work as an R.A., work as a private or University tutor, get a pre-submission Post-Doc and build your profile.</a:t>
            </a:r>
          </a:p>
          <a:p>
            <a:pPr marL="457200" lvl="1" indent="0">
              <a:buNone/>
            </a:pPr>
            <a:endParaRPr lang="en-AU" sz="2200" dirty="0"/>
          </a:p>
          <a:p>
            <a:pPr marL="457200" lvl="1" indent="0">
              <a:buNone/>
            </a:pPr>
            <a:r>
              <a:rPr lang="en-AU" sz="2200" dirty="0" smtClean="0"/>
              <a:t>Consider these options if you wish to maximise your time as an Early Career Researcher. </a:t>
            </a:r>
          </a:p>
        </p:txBody>
      </p:sp>
      <p:sp>
        <p:nvSpPr>
          <p:cNvPr id="5" name="Rectangle 4"/>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563661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598" y="250031"/>
            <a:ext cx="10366830" cy="1325563"/>
          </a:xfrm>
        </p:spPr>
        <p:txBody>
          <a:bodyPr/>
          <a:lstStyle/>
          <a:p>
            <a:r>
              <a:rPr lang="en-AU" b="1" dirty="0" smtClean="0"/>
              <a:t>Academic Research Path</a:t>
            </a:r>
            <a:endParaRPr lang="en-AU" b="1" dirty="0"/>
          </a:p>
        </p:txBody>
      </p:sp>
      <p:sp>
        <p:nvSpPr>
          <p:cNvPr id="3" name="Content Placeholder 2"/>
          <p:cNvSpPr>
            <a:spLocks noGrp="1"/>
          </p:cNvSpPr>
          <p:nvPr>
            <p:ph idx="1"/>
          </p:nvPr>
        </p:nvSpPr>
        <p:spPr>
          <a:xfrm>
            <a:off x="1625598" y="1390650"/>
            <a:ext cx="9771743" cy="5467350"/>
          </a:xfrm>
        </p:spPr>
        <p:txBody>
          <a:bodyPr>
            <a:normAutofit/>
          </a:bodyPr>
          <a:lstStyle/>
          <a:p>
            <a:pPr marL="0" indent="0">
              <a:buNone/>
            </a:pPr>
            <a:r>
              <a:rPr lang="en-AU" b="1" dirty="0" smtClean="0"/>
              <a:t>What should I look for in a Post-Doc Position?</a:t>
            </a:r>
          </a:p>
          <a:p>
            <a:pPr marL="0" indent="0">
              <a:buNone/>
            </a:pPr>
            <a:r>
              <a:rPr lang="en-AU" sz="2500" dirty="0" smtClean="0"/>
              <a:t>Some useful guidelines from Academics</a:t>
            </a:r>
          </a:p>
          <a:p>
            <a:pPr>
              <a:buFontTx/>
              <a:buChar char="-"/>
            </a:pPr>
            <a:r>
              <a:rPr lang="en-AU" sz="2500" dirty="0" smtClean="0"/>
              <a:t>A project that is not entirely exploratory (Emily Freeman). </a:t>
            </a:r>
          </a:p>
          <a:p>
            <a:pPr lvl="1">
              <a:buFontTx/>
              <a:buChar char="-"/>
            </a:pPr>
            <a:r>
              <a:rPr lang="en-AU" sz="2200" dirty="0" smtClean="0"/>
              <a:t>Exploration is good, but risks your chance at publishing if nothing is found or if things take too long. You might only have 1 Year.</a:t>
            </a:r>
          </a:p>
          <a:p>
            <a:pPr lvl="1">
              <a:buFontTx/>
              <a:buChar char="-"/>
            </a:pPr>
            <a:r>
              <a:rPr lang="en-AU" sz="2200" dirty="0" smtClean="0"/>
              <a:t>You need publications to apply for a Fellowship, so save exploration for a Fellowship Project e.g., a Discovery Grant.</a:t>
            </a:r>
          </a:p>
          <a:p>
            <a:pPr>
              <a:buFontTx/>
              <a:buChar char="-"/>
            </a:pPr>
            <a:r>
              <a:rPr lang="en-AU" sz="2600" dirty="0" smtClean="0"/>
              <a:t>A full lab, with lots of smart and well rounded Academics</a:t>
            </a:r>
          </a:p>
          <a:p>
            <a:pPr lvl="1">
              <a:buFontTx/>
              <a:buChar char="-"/>
            </a:pPr>
            <a:r>
              <a:rPr lang="en-AU" sz="2200" dirty="0" smtClean="0"/>
              <a:t>The people you work with inform you practices, your philosophy on teaching and science. Make sure they’re good academics, and good people (Emily)</a:t>
            </a:r>
          </a:p>
          <a:p>
            <a:pPr lvl="1">
              <a:buFontTx/>
              <a:buChar char="-"/>
            </a:pPr>
            <a:r>
              <a:rPr lang="en-AU" sz="2200" dirty="0" smtClean="0"/>
              <a:t>Mentors. People who will teach you skills for your career (Ami </a:t>
            </a:r>
            <a:r>
              <a:rPr lang="en-AU" sz="2200" dirty="0" err="1" smtClean="0"/>
              <a:t>Eidels</a:t>
            </a:r>
            <a:r>
              <a:rPr lang="en-AU" sz="2200" dirty="0" smtClean="0"/>
              <a:t>)</a:t>
            </a:r>
          </a:p>
          <a:p>
            <a:pPr>
              <a:buFontTx/>
              <a:buChar char="-"/>
            </a:pPr>
            <a:r>
              <a:rPr lang="en-AU" sz="2600" dirty="0" smtClean="0"/>
              <a:t>Technical skills you didn’t get in your PhD (Robert Taylor)</a:t>
            </a:r>
          </a:p>
          <a:p>
            <a:pPr lvl="1">
              <a:buFontTx/>
              <a:buChar char="-"/>
            </a:pPr>
            <a:r>
              <a:rPr lang="en-AU" sz="2200" dirty="0" smtClean="0"/>
              <a:t>Be strategic about the jobs you take on to get skills out of them. It’s still a job.</a:t>
            </a:r>
            <a:endParaRPr lang="en-AU" sz="2600" dirty="0"/>
          </a:p>
          <a:p>
            <a:pPr marL="0" indent="0">
              <a:buNone/>
            </a:pPr>
            <a:endParaRPr lang="en-AU" sz="2000" dirty="0" smtClean="0"/>
          </a:p>
        </p:txBody>
      </p:sp>
      <p:sp>
        <p:nvSpPr>
          <p:cNvPr id="5" name="Rectangle 4"/>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1989057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598" y="250031"/>
            <a:ext cx="10366830" cy="1325563"/>
          </a:xfrm>
        </p:spPr>
        <p:txBody>
          <a:bodyPr/>
          <a:lstStyle/>
          <a:p>
            <a:r>
              <a:rPr lang="en-AU" b="1" dirty="0" smtClean="0"/>
              <a:t>Academic Research Path</a:t>
            </a:r>
            <a:endParaRPr lang="en-AU" b="1" dirty="0"/>
          </a:p>
        </p:txBody>
      </p:sp>
      <p:sp>
        <p:nvSpPr>
          <p:cNvPr id="3" name="Content Placeholder 2"/>
          <p:cNvSpPr>
            <a:spLocks noGrp="1"/>
          </p:cNvSpPr>
          <p:nvPr>
            <p:ph idx="1"/>
          </p:nvPr>
        </p:nvSpPr>
        <p:spPr>
          <a:xfrm>
            <a:off x="1625598" y="1390650"/>
            <a:ext cx="9771743" cy="5105401"/>
          </a:xfrm>
        </p:spPr>
        <p:txBody>
          <a:bodyPr>
            <a:normAutofit/>
          </a:bodyPr>
          <a:lstStyle/>
          <a:p>
            <a:pPr marL="0" indent="0">
              <a:buNone/>
            </a:pPr>
            <a:r>
              <a:rPr lang="en-AU" b="1" dirty="0" smtClean="0"/>
              <a:t>What should I look for in a Post-Doc Position?</a:t>
            </a:r>
          </a:p>
          <a:p>
            <a:pPr>
              <a:buFontTx/>
              <a:buChar char="-"/>
            </a:pPr>
            <a:r>
              <a:rPr lang="en-AU" sz="2500" dirty="0" smtClean="0"/>
              <a:t>Happy PhD &amp; Post Doc Students</a:t>
            </a:r>
          </a:p>
          <a:p>
            <a:pPr lvl="1">
              <a:buFontTx/>
              <a:buChar char="-"/>
            </a:pPr>
            <a:r>
              <a:rPr lang="en-AU" sz="2200" dirty="0" smtClean="0"/>
              <a:t>Look into how long past Post-Doc students have lasted in the lab &amp; talk to the current students (Patrick Cooper)</a:t>
            </a:r>
          </a:p>
          <a:p>
            <a:pPr>
              <a:buFontTx/>
              <a:buChar char="-"/>
            </a:pPr>
            <a:r>
              <a:rPr lang="en-AU" sz="2600" dirty="0" smtClean="0"/>
              <a:t>Work/Life Balance</a:t>
            </a:r>
          </a:p>
          <a:p>
            <a:pPr lvl="1">
              <a:buFontTx/>
              <a:buChar char="-"/>
            </a:pPr>
            <a:r>
              <a:rPr lang="en-AU" sz="2200" dirty="0" smtClean="0"/>
              <a:t>Unlike the PhD, you’re work is for someone else. In no uncertain terms, your Post-Doc is a job. Treat it like one. (Guy Hawkins)</a:t>
            </a:r>
          </a:p>
          <a:p>
            <a:pPr>
              <a:buFontTx/>
              <a:buChar char="-"/>
            </a:pPr>
            <a:r>
              <a:rPr lang="en-AU" sz="3000" dirty="0" smtClean="0"/>
              <a:t>Overseas Opportunities</a:t>
            </a:r>
          </a:p>
          <a:p>
            <a:pPr lvl="1">
              <a:buFontTx/>
              <a:buChar char="-"/>
            </a:pPr>
            <a:r>
              <a:rPr lang="en-AU" sz="2200" dirty="0" smtClean="0"/>
              <a:t>Graduates will average 2—3 Post-Doc positions, each contract typically lasting 1—2 years (Robert Taylor)</a:t>
            </a:r>
          </a:p>
          <a:p>
            <a:pPr lvl="1">
              <a:buFontTx/>
              <a:buChar char="-"/>
            </a:pPr>
            <a:r>
              <a:rPr lang="en-AU" sz="2200" dirty="0" smtClean="0"/>
              <a:t>Experience in overseas labs is looked on very favourably when going for fellowships or promotions. Consider this. (Simon Dennis)</a:t>
            </a:r>
            <a:endParaRPr lang="en-AU" sz="2200" dirty="0"/>
          </a:p>
          <a:p>
            <a:pPr marL="0" indent="0">
              <a:buNone/>
            </a:pPr>
            <a:endParaRPr lang="en-AU" sz="2000" dirty="0" smtClean="0"/>
          </a:p>
        </p:txBody>
      </p:sp>
      <p:sp>
        <p:nvSpPr>
          <p:cNvPr id="5" name="Rectangle 4"/>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625728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598" y="250031"/>
            <a:ext cx="10366830" cy="1325563"/>
          </a:xfrm>
        </p:spPr>
        <p:txBody>
          <a:bodyPr/>
          <a:lstStyle/>
          <a:p>
            <a:r>
              <a:rPr lang="en-AU" b="1" dirty="0" smtClean="0"/>
              <a:t>Academic Research Path</a:t>
            </a:r>
            <a:endParaRPr lang="en-AU" b="1" dirty="0"/>
          </a:p>
        </p:txBody>
      </p:sp>
      <p:sp>
        <p:nvSpPr>
          <p:cNvPr id="3" name="Content Placeholder 2"/>
          <p:cNvSpPr>
            <a:spLocks noGrp="1"/>
          </p:cNvSpPr>
          <p:nvPr>
            <p:ph idx="1"/>
          </p:nvPr>
        </p:nvSpPr>
        <p:spPr>
          <a:xfrm>
            <a:off x="1625598" y="1278684"/>
            <a:ext cx="9771743" cy="5607309"/>
          </a:xfrm>
        </p:spPr>
        <p:txBody>
          <a:bodyPr>
            <a:normAutofit/>
          </a:bodyPr>
          <a:lstStyle/>
          <a:p>
            <a:pPr marL="0" indent="0">
              <a:buNone/>
            </a:pPr>
            <a:r>
              <a:rPr lang="en-AU" b="1" dirty="0" smtClean="0"/>
              <a:t>America vs Australia </a:t>
            </a:r>
            <a:r>
              <a:rPr lang="en-AU" b="1" dirty="0"/>
              <a:t>vs European vs Chinese </a:t>
            </a:r>
            <a:r>
              <a:rPr lang="en-AU" b="1" dirty="0" smtClean="0"/>
              <a:t>Post-Docs</a:t>
            </a:r>
          </a:p>
          <a:p>
            <a:pPr>
              <a:buFontTx/>
              <a:buChar char="-"/>
            </a:pPr>
            <a:r>
              <a:rPr lang="en-AU" sz="2500" dirty="0" smtClean="0"/>
              <a:t>American Post Doc Positions (Emily Freeman, Ami </a:t>
            </a:r>
            <a:r>
              <a:rPr lang="en-AU" sz="2500" dirty="0" err="1" smtClean="0"/>
              <a:t>Eidels</a:t>
            </a:r>
            <a:r>
              <a:rPr lang="en-AU" sz="2500" dirty="0" smtClean="0"/>
              <a:t>)</a:t>
            </a:r>
          </a:p>
          <a:p>
            <a:pPr lvl="1">
              <a:buFontTx/>
              <a:buChar char="-"/>
            </a:pPr>
            <a:r>
              <a:rPr lang="en-AU" sz="2200" dirty="0" smtClean="0"/>
              <a:t>Typically lower-paying (equivalent of $60’000--$80’000 AU)</a:t>
            </a:r>
          </a:p>
          <a:p>
            <a:pPr lvl="1">
              <a:buFontTx/>
              <a:buChar char="-"/>
            </a:pPr>
            <a:r>
              <a:rPr lang="en-AU" sz="2200" dirty="0" smtClean="0"/>
              <a:t>Health Insurance </a:t>
            </a:r>
            <a:r>
              <a:rPr lang="en-AU" sz="2200" u="sng" dirty="0" smtClean="0"/>
              <a:t>may</a:t>
            </a:r>
            <a:r>
              <a:rPr lang="en-AU" sz="2200" dirty="0" smtClean="0"/>
              <a:t> come with the Job</a:t>
            </a:r>
          </a:p>
          <a:p>
            <a:pPr lvl="1">
              <a:buFontTx/>
              <a:buChar char="-"/>
            </a:pPr>
            <a:r>
              <a:rPr lang="en-AU" sz="2200" dirty="0" smtClean="0"/>
              <a:t>Requires working VISA for partners (marriage makes it easier)</a:t>
            </a:r>
          </a:p>
          <a:p>
            <a:pPr lvl="1">
              <a:buFontTx/>
              <a:buChar char="-"/>
            </a:pPr>
            <a:r>
              <a:rPr lang="en-AU" sz="2200" dirty="0" smtClean="0"/>
              <a:t>Work in very big Prestigious labs w/ highly respected Academics</a:t>
            </a:r>
          </a:p>
          <a:p>
            <a:pPr lvl="1">
              <a:buFontTx/>
              <a:buChar char="-"/>
            </a:pPr>
            <a:r>
              <a:rPr lang="en-AU" sz="2200" dirty="0" smtClean="0"/>
              <a:t>Typical role is that of lab manager &amp; paper writer. Minimal PI interaction.</a:t>
            </a:r>
          </a:p>
          <a:p>
            <a:pPr lvl="1">
              <a:buFontTx/>
              <a:buChar char="-"/>
            </a:pPr>
            <a:r>
              <a:rPr lang="en-AU" sz="2200" dirty="0" smtClean="0"/>
              <a:t>Numerous Opportunities (due to low cost)</a:t>
            </a:r>
          </a:p>
          <a:p>
            <a:pPr>
              <a:buFontTx/>
              <a:buChar char="-"/>
            </a:pPr>
            <a:r>
              <a:rPr lang="en-AU" sz="2600" dirty="0" smtClean="0"/>
              <a:t>Australian Post-Doc Positions (Robert Taylor, Patrick Cooper)</a:t>
            </a:r>
          </a:p>
          <a:p>
            <a:pPr lvl="1">
              <a:buFontTx/>
              <a:buChar char="-"/>
            </a:pPr>
            <a:r>
              <a:rPr lang="en-AU" sz="2200" dirty="0" smtClean="0"/>
              <a:t>High paying ($85’000+)</a:t>
            </a:r>
          </a:p>
          <a:p>
            <a:pPr lvl="1">
              <a:buFontTx/>
              <a:buChar char="-"/>
            </a:pPr>
            <a:r>
              <a:rPr lang="en-AU" sz="2200" dirty="0" smtClean="0"/>
              <a:t>Focused on Writing Papers (maybe lab management)</a:t>
            </a:r>
          </a:p>
          <a:p>
            <a:pPr lvl="1">
              <a:buFontTx/>
              <a:buChar char="-"/>
            </a:pPr>
            <a:r>
              <a:rPr lang="en-AU" sz="2200" dirty="0" smtClean="0"/>
              <a:t>Medicare </a:t>
            </a:r>
          </a:p>
          <a:p>
            <a:pPr lvl="1">
              <a:buFontTx/>
              <a:buChar char="-"/>
            </a:pPr>
            <a:r>
              <a:rPr lang="en-AU" sz="2200" dirty="0" smtClean="0"/>
              <a:t>Very few opportunities relative to USA</a:t>
            </a:r>
          </a:p>
        </p:txBody>
      </p:sp>
      <p:sp>
        <p:nvSpPr>
          <p:cNvPr id="5" name="Rectangle 4"/>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0895589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Achievement and a PhD</a:t>
            </a:r>
            <a:endParaRPr lang="en-AU" b="1" dirty="0"/>
          </a:p>
        </p:txBody>
      </p:sp>
      <p:sp>
        <p:nvSpPr>
          <p:cNvPr id="3" name="Content Placeholder 2"/>
          <p:cNvSpPr>
            <a:spLocks noGrp="1"/>
          </p:cNvSpPr>
          <p:nvPr>
            <p:ph idx="1"/>
          </p:nvPr>
        </p:nvSpPr>
        <p:spPr>
          <a:xfrm>
            <a:off x="1816098" y="1510933"/>
            <a:ext cx="9888222" cy="5242563"/>
          </a:xfrm>
        </p:spPr>
        <p:txBody>
          <a:bodyPr>
            <a:normAutofit/>
          </a:bodyPr>
          <a:lstStyle/>
          <a:p>
            <a:pPr marL="0" indent="0">
              <a:buNone/>
            </a:pPr>
            <a:r>
              <a:rPr lang="en-AU" sz="2400" b="1" dirty="0" smtClean="0"/>
              <a:t>We each seek to achieve something different in our PhD’s</a:t>
            </a:r>
          </a:p>
          <a:p>
            <a:pPr lvl="1">
              <a:buFontTx/>
              <a:buChar char="-"/>
            </a:pPr>
            <a:r>
              <a:rPr lang="en-AU" dirty="0" smtClean="0"/>
              <a:t>Getting out/making money</a:t>
            </a:r>
          </a:p>
          <a:p>
            <a:pPr lvl="1">
              <a:buFontTx/>
              <a:buChar char="-"/>
            </a:pPr>
            <a:r>
              <a:rPr lang="en-AU" dirty="0" smtClean="0"/>
              <a:t>Work/Life Balance</a:t>
            </a:r>
          </a:p>
          <a:p>
            <a:pPr lvl="1">
              <a:buFontTx/>
              <a:buChar char="-"/>
            </a:pPr>
            <a:r>
              <a:rPr lang="en-AU" dirty="0" smtClean="0"/>
              <a:t>Teaching &amp; Resources</a:t>
            </a:r>
          </a:p>
          <a:p>
            <a:pPr lvl="1">
              <a:buFontTx/>
              <a:buChar char="-"/>
            </a:pPr>
            <a:r>
              <a:rPr lang="en-AU" dirty="0" smtClean="0"/>
              <a:t>Academic Careers</a:t>
            </a:r>
          </a:p>
          <a:p>
            <a:pPr lvl="1">
              <a:buFontTx/>
              <a:buChar char="-"/>
            </a:pPr>
            <a:r>
              <a:rPr lang="en-AU" dirty="0" smtClean="0"/>
              <a:t>Work with Industry Partners</a:t>
            </a:r>
          </a:p>
          <a:p>
            <a:pPr lvl="1">
              <a:buFontTx/>
              <a:buChar char="-"/>
            </a:pPr>
            <a:r>
              <a:rPr lang="en-AU" dirty="0" smtClean="0"/>
              <a:t>Community Outreach &amp; Support</a:t>
            </a:r>
          </a:p>
          <a:p>
            <a:pPr lvl="1">
              <a:buFontTx/>
              <a:buChar char="-"/>
            </a:pPr>
            <a:r>
              <a:rPr lang="en-AU" dirty="0" smtClean="0"/>
              <a:t>Helping People</a:t>
            </a:r>
            <a:endParaRPr lang="en-AU" sz="2400" dirty="0" smtClean="0"/>
          </a:p>
          <a:p>
            <a:pPr marL="0" indent="0">
              <a:buNone/>
            </a:pPr>
            <a:endParaRPr lang="en-AU" sz="2400" dirty="0" smtClean="0"/>
          </a:p>
          <a:p>
            <a:pPr marL="0" indent="0">
              <a:buNone/>
            </a:pPr>
            <a:r>
              <a:rPr lang="en-AU" sz="2400" dirty="0" smtClean="0"/>
              <a:t>We will each have different ideas on what makes achieving these goals ‘easier’. Take some time today to learn how other PhD Students have made their experience easier.</a:t>
            </a:r>
            <a:endParaRPr lang="en-AU" sz="2400" dirty="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3019677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598" y="250031"/>
            <a:ext cx="10366830" cy="1325563"/>
          </a:xfrm>
        </p:spPr>
        <p:txBody>
          <a:bodyPr/>
          <a:lstStyle/>
          <a:p>
            <a:r>
              <a:rPr lang="en-AU" b="1" dirty="0" smtClean="0"/>
              <a:t>Academic Research Path</a:t>
            </a:r>
            <a:endParaRPr lang="en-AU" b="1" dirty="0"/>
          </a:p>
        </p:txBody>
      </p:sp>
      <p:sp>
        <p:nvSpPr>
          <p:cNvPr id="3" name="Content Placeholder 2"/>
          <p:cNvSpPr>
            <a:spLocks noGrp="1"/>
          </p:cNvSpPr>
          <p:nvPr>
            <p:ph idx="1"/>
          </p:nvPr>
        </p:nvSpPr>
        <p:spPr>
          <a:xfrm>
            <a:off x="1625598" y="1390650"/>
            <a:ext cx="9771743" cy="5105401"/>
          </a:xfrm>
        </p:spPr>
        <p:txBody>
          <a:bodyPr>
            <a:normAutofit lnSpcReduction="10000"/>
          </a:bodyPr>
          <a:lstStyle/>
          <a:p>
            <a:pPr marL="0" indent="0">
              <a:buNone/>
            </a:pPr>
            <a:r>
              <a:rPr lang="en-AU" b="1" dirty="0" smtClean="0"/>
              <a:t>America vs Australia vs European vs Chinese Post-Docs</a:t>
            </a:r>
          </a:p>
          <a:p>
            <a:pPr>
              <a:buFontTx/>
              <a:buChar char="-"/>
            </a:pPr>
            <a:r>
              <a:rPr lang="en-AU" sz="2500" dirty="0" smtClean="0"/>
              <a:t>European Post-Doc Positions (Guy Hawkins)</a:t>
            </a:r>
          </a:p>
          <a:p>
            <a:pPr lvl="1">
              <a:buFontTx/>
              <a:buChar char="-"/>
            </a:pPr>
            <a:r>
              <a:rPr lang="en-AU" sz="2200" dirty="0" smtClean="0"/>
              <a:t>Expensive to host, but may be paid less than Australians</a:t>
            </a:r>
          </a:p>
          <a:p>
            <a:pPr lvl="1">
              <a:buFontTx/>
              <a:buChar char="-"/>
            </a:pPr>
            <a:r>
              <a:rPr lang="en-AU" sz="2200" dirty="0" smtClean="0"/>
              <a:t>Health Care comes with position</a:t>
            </a:r>
          </a:p>
          <a:p>
            <a:pPr lvl="1">
              <a:buFontTx/>
              <a:buChar char="-"/>
            </a:pPr>
            <a:r>
              <a:rPr lang="en-AU" sz="2200" dirty="0" smtClean="0"/>
              <a:t>Lots of opportunity to travel &amp; go to numerous large conferences</a:t>
            </a:r>
          </a:p>
          <a:p>
            <a:pPr lvl="1">
              <a:buFontTx/>
              <a:buChar char="-"/>
            </a:pPr>
            <a:r>
              <a:rPr lang="en-AU" sz="2200" dirty="0" smtClean="0"/>
              <a:t>May include overseas moving allowance &amp; family benefits</a:t>
            </a:r>
          </a:p>
          <a:p>
            <a:pPr lvl="1">
              <a:buFontTx/>
              <a:buChar char="-"/>
            </a:pPr>
            <a:r>
              <a:rPr lang="en-AU" sz="2200" dirty="0" smtClean="0"/>
              <a:t>More Post-Doc opportunities than in Australia, but fewer than in the USA</a:t>
            </a:r>
          </a:p>
          <a:p>
            <a:pPr lvl="1">
              <a:buFontTx/>
              <a:buChar char="-"/>
            </a:pPr>
            <a:endParaRPr lang="en-AU" sz="2200" dirty="0"/>
          </a:p>
          <a:p>
            <a:pPr>
              <a:buFontTx/>
              <a:buChar char="-"/>
            </a:pPr>
            <a:r>
              <a:rPr lang="en-AU" sz="2600" dirty="0" smtClean="0"/>
              <a:t>Chinese Post-Doc Positions (David Elliot)</a:t>
            </a:r>
          </a:p>
          <a:p>
            <a:pPr lvl="1">
              <a:buFontTx/>
              <a:buChar char="-"/>
            </a:pPr>
            <a:r>
              <a:rPr lang="en-AU" sz="2200" dirty="0" smtClean="0"/>
              <a:t>Many positions, but at small universities (i.e., you alone might be the psychology department). And of course, there are Large Universities too.</a:t>
            </a:r>
          </a:p>
          <a:p>
            <a:pPr lvl="1">
              <a:buFontTx/>
              <a:buChar char="-"/>
            </a:pPr>
            <a:r>
              <a:rPr lang="en-AU" sz="2200" dirty="0" smtClean="0"/>
              <a:t>Very well paid ($85’000 – 100’000+)</a:t>
            </a:r>
          </a:p>
          <a:p>
            <a:pPr lvl="1">
              <a:buFontTx/>
              <a:buChar char="-"/>
            </a:pPr>
            <a:r>
              <a:rPr lang="en-AU" sz="2200" dirty="0" smtClean="0"/>
              <a:t>Seeking English Speaking academics</a:t>
            </a:r>
          </a:p>
          <a:p>
            <a:pPr lvl="1">
              <a:buFontTx/>
              <a:buChar char="-"/>
            </a:pPr>
            <a:r>
              <a:rPr lang="en-AU" sz="2200" dirty="0" smtClean="0"/>
              <a:t>Family &amp; Health Care benefits unknown. In the process of figuring this out.</a:t>
            </a:r>
          </a:p>
          <a:p>
            <a:pPr lvl="1">
              <a:buFontTx/>
              <a:buChar char="-"/>
            </a:pPr>
            <a:endParaRPr lang="en-AU" sz="2200" dirty="0" smtClean="0"/>
          </a:p>
          <a:p>
            <a:pPr marL="0" indent="0">
              <a:buNone/>
            </a:pPr>
            <a:endParaRPr lang="en-AU" sz="2000" dirty="0" smtClean="0"/>
          </a:p>
        </p:txBody>
      </p:sp>
      <p:sp>
        <p:nvSpPr>
          <p:cNvPr id="5" name="Rectangle 4"/>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303579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598" y="250031"/>
            <a:ext cx="10366830" cy="1325563"/>
          </a:xfrm>
        </p:spPr>
        <p:txBody>
          <a:bodyPr/>
          <a:lstStyle/>
          <a:p>
            <a:r>
              <a:rPr lang="en-AU" b="1" dirty="0" smtClean="0"/>
              <a:t>I have a Post-Doc, what next?</a:t>
            </a:r>
            <a:endParaRPr lang="en-AU" b="1" dirty="0"/>
          </a:p>
        </p:txBody>
      </p:sp>
      <p:sp>
        <p:nvSpPr>
          <p:cNvPr id="3" name="Content Placeholder 2"/>
          <p:cNvSpPr>
            <a:spLocks noGrp="1"/>
          </p:cNvSpPr>
          <p:nvPr>
            <p:ph idx="1"/>
          </p:nvPr>
        </p:nvSpPr>
        <p:spPr>
          <a:xfrm>
            <a:off x="1625598" y="1390650"/>
            <a:ext cx="9771743" cy="5105401"/>
          </a:xfrm>
        </p:spPr>
        <p:txBody>
          <a:bodyPr>
            <a:normAutofit/>
          </a:bodyPr>
          <a:lstStyle/>
          <a:p>
            <a:pPr marL="0" indent="0">
              <a:buNone/>
            </a:pPr>
            <a:r>
              <a:rPr lang="en-AU" b="1" dirty="0" smtClean="0"/>
              <a:t>Early Career Researcher</a:t>
            </a:r>
            <a:r>
              <a:rPr lang="en-AU" dirty="0" smtClean="0"/>
              <a:t> (ECR; 5 Years Post PhD)</a:t>
            </a:r>
          </a:p>
          <a:p>
            <a:pPr>
              <a:buFontTx/>
              <a:buChar char="-"/>
            </a:pPr>
            <a:r>
              <a:rPr lang="en-AU" sz="2000" dirty="0" smtClean="0"/>
              <a:t>Get Post-Doc or Lecturer Position &amp; Work for Someone Else. It’s a Job.</a:t>
            </a:r>
          </a:p>
          <a:p>
            <a:pPr>
              <a:buFontTx/>
              <a:buChar char="-"/>
            </a:pPr>
            <a:r>
              <a:rPr lang="en-AU" sz="2000" dirty="0"/>
              <a:t>Positions usually last 1—2 Years.</a:t>
            </a:r>
          </a:p>
          <a:p>
            <a:pPr>
              <a:buFontTx/>
              <a:buChar char="-"/>
            </a:pPr>
            <a:r>
              <a:rPr lang="en-AU" sz="2000" dirty="0" smtClean="0"/>
              <a:t>The aim is to get skills to further your career in Academia.</a:t>
            </a:r>
          </a:p>
          <a:p>
            <a:pPr>
              <a:buFontTx/>
              <a:buChar char="-"/>
            </a:pPr>
            <a:r>
              <a:rPr lang="en-AU" sz="2000" dirty="0"/>
              <a:t>Focused on Research</a:t>
            </a:r>
            <a:r>
              <a:rPr lang="en-AU" sz="2000" dirty="0" smtClean="0"/>
              <a:t>. Ideally, 70:10:20</a:t>
            </a:r>
            <a:r>
              <a:rPr lang="en-AU" sz="2000" dirty="0"/>
              <a:t>, </a:t>
            </a:r>
            <a:r>
              <a:rPr lang="en-AU" sz="2000" dirty="0" smtClean="0"/>
              <a:t>Research : Teaching : Administration</a:t>
            </a:r>
          </a:p>
          <a:p>
            <a:pPr lvl="1">
              <a:buFontTx/>
              <a:buChar char="-"/>
            </a:pPr>
            <a:r>
              <a:rPr lang="en-AU" sz="1600" dirty="0" smtClean="0"/>
              <a:t>Teaching component is generally student supervision</a:t>
            </a:r>
          </a:p>
          <a:p>
            <a:pPr>
              <a:buFontTx/>
              <a:buChar char="-"/>
            </a:pPr>
            <a:r>
              <a:rPr lang="en-AU" sz="2000" dirty="0" smtClean="0"/>
              <a:t>May apply for ECR Specific fellowships/grants</a:t>
            </a:r>
          </a:p>
          <a:p>
            <a:pPr lvl="1">
              <a:buFontTx/>
              <a:buChar char="-"/>
            </a:pPr>
            <a:r>
              <a:rPr lang="en-AU" sz="2000" dirty="0"/>
              <a:t>Discovery Early Career Research </a:t>
            </a:r>
            <a:r>
              <a:rPr lang="en-AU" sz="2000" dirty="0" smtClean="0"/>
              <a:t>Award – DECRA. Up to 5yrs.</a:t>
            </a:r>
          </a:p>
          <a:p>
            <a:pPr lvl="1">
              <a:buFontTx/>
              <a:buChar char="-"/>
            </a:pPr>
            <a:r>
              <a:rPr lang="en-AU" sz="2000" dirty="0"/>
              <a:t>National Health and Medical Research </a:t>
            </a:r>
            <a:r>
              <a:rPr lang="en-AU" sz="2000" dirty="0" smtClean="0"/>
              <a:t>Council – NHMRC. Up to 5yrs.</a:t>
            </a:r>
          </a:p>
          <a:p>
            <a:pPr lvl="1">
              <a:buFontTx/>
              <a:buChar char="-"/>
            </a:pPr>
            <a:r>
              <a:rPr lang="en-AU" sz="2000" dirty="0" smtClean="0"/>
              <a:t>Marie </a:t>
            </a:r>
            <a:r>
              <a:rPr lang="en-AU" sz="2000" dirty="0" err="1" smtClean="0"/>
              <a:t>Sklodowska</a:t>
            </a:r>
            <a:r>
              <a:rPr lang="en-AU" sz="2000" dirty="0" smtClean="0"/>
              <a:t>-Curie Research Fellowship – 2 Years in Europe.</a:t>
            </a:r>
          </a:p>
          <a:p>
            <a:pPr lvl="1">
              <a:buFontTx/>
              <a:buChar char="-"/>
            </a:pPr>
            <a:r>
              <a:rPr lang="en-AU" sz="2000" dirty="0" smtClean="0"/>
              <a:t>Australian-American Fulbright Commission, Post-Doc - 3—10 Months</a:t>
            </a:r>
          </a:p>
          <a:p>
            <a:pPr lvl="1">
              <a:buFontTx/>
              <a:buChar char="-"/>
            </a:pPr>
            <a:r>
              <a:rPr lang="en-AU" sz="2000" dirty="0" smtClean="0">
                <a:hlinkClick r:id="rId2"/>
              </a:rPr>
              <a:t>Others Found Here</a:t>
            </a:r>
            <a:r>
              <a:rPr lang="en-AU" sz="2000" dirty="0" smtClean="0"/>
              <a:t> </a:t>
            </a:r>
          </a:p>
          <a:p>
            <a:pPr>
              <a:buFontTx/>
              <a:buChar char="-"/>
            </a:pPr>
            <a:endParaRPr lang="en-AU" sz="2000" dirty="0" smtClean="0"/>
          </a:p>
          <a:p>
            <a:pPr>
              <a:buFontTx/>
              <a:buChar char="-"/>
            </a:pPr>
            <a:endParaRPr lang="en-AU" sz="2000" dirty="0" smtClean="0"/>
          </a:p>
        </p:txBody>
      </p:sp>
      <p:sp>
        <p:nvSpPr>
          <p:cNvPr id="5" name="Rectangle 4"/>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128853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598" y="250031"/>
            <a:ext cx="10366830" cy="1325563"/>
          </a:xfrm>
        </p:spPr>
        <p:txBody>
          <a:bodyPr/>
          <a:lstStyle/>
          <a:p>
            <a:r>
              <a:rPr lang="en-AU" b="1" dirty="0" smtClean="0"/>
              <a:t>I have a Post-Doc, what next?</a:t>
            </a:r>
            <a:endParaRPr lang="en-AU" b="1" dirty="0"/>
          </a:p>
        </p:txBody>
      </p:sp>
      <p:sp>
        <p:nvSpPr>
          <p:cNvPr id="3" name="Content Placeholder 2"/>
          <p:cNvSpPr>
            <a:spLocks noGrp="1"/>
          </p:cNvSpPr>
          <p:nvPr>
            <p:ph idx="1"/>
          </p:nvPr>
        </p:nvSpPr>
        <p:spPr>
          <a:xfrm>
            <a:off x="1625598" y="1390650"/>
            <a:ext cx="9771743" cy="5105401"/>
          </a:xfrm>
        </p:spPr>
        <p:txBody>
          <a:bodyPr>
            <a:normAutofit/>
          </a:bodyPr>
          <a:lstStyle/>
          <a:p>
            <a:pPr marL="0" indent="0">
              <a:buNone/>
            </a:pPr>
            <a:r>
              <a:rPr lang="en-AU" b="1" dirty="0" smtClean="0"/>
              <a:t>Research Fellow</a:t>
            </a:r>
            <a:r>
              <a:rPr lang="en-AU" dirty="0" smtClean="0"/>
              <a:t> (Usually 3—5 Years Post PhD within ECR time)</a:t>
            </a:r>
          </a:p>
          <a:p>
            <a:pPr marL="0" indent="0">
              <a:buNone/>
            </a:pPr>
            <a:r>
              <a:rPr lang="en-AU" sz="2000" dirty="0"/>
              <a:t>	</a:t>
            </a:r>
            <a:r>
              <a:rPr lang="en-AU" sz="2000" dirty="0" smtClean="0"/>
              <a:t>- Gain Research Grant e.g., DECRA, NHMRC</a:t>
            </a:r>
          </a:p>
          <a:p>
            <a:pPr marL="0" indent="0">
              <a:buNone/>
            </a:pPr>
            <a:r>
              <a:rPr lang="en-AU" sz="2000" dirty="0"/>
              <a:t>	</a:t>
            </a:r>
            <a:r>
              <a:rPr lang="en-AU" sz="2000" dirty="0" smtClean="0"/>
              <a:t>- Conduct Independent Research with minimal teaching load</a:t>
            </a:r>
          </a:p>
          <a:p>
            <a:pPr marL="0" indent="0">
              <a:buNone/>
            </a:pPr>
            <a:r>
              <a:rPr lang="en-AU" sz="2000" dirty="0"/>
              <a:t>	</a:t>
            </a:r>
            <a:r>
              <a:rPr lang="en-AU" sz="2000" dirty="0" smtClean="0"/>
              <a:t>- The fellowship pays most of your salary. A University tops off the rest</a:t>
            </a:r>
          </a:p>
          <a:p>
            <a:pPr marL="0" indent="0">
              <a:buNone/>
            </a:pPr>
            <a:r>
              <a:rPr lang="en-AU" sz="2000" dirty="0"/>
              <a:t>	</a:t>
            </a:r>
            <a:r>
              <a:rPr lang="en-AU" sz="2000" dirty="0" smtClean="0"/>
              <a:t>- </a:t>
            </a:r>
            <a:r>
              <a:rPr lang="en-AU" sz="2000" dirty="0"/>
              <a:t>Focused on Research. Ideally, 70:10:20, Research : Teaching : Administration</a:t>
            </a:r>
            <a:endParaRPr lang="en-AU" sz="2000" dirty="0" smtClean="0"/>
          </a:p>
          <a:p>
            <a:pPr marL="0" indent="0">
              <a:buNone/>
            </a:pPr>
            <a:r>
              <a:rPr lang="en-AU" sz="2000" dirty="0"/>
              <a:t>	</a:t>
            </a:r>
            <a:r>
              <a:rPr lang="en-AU" sz="2000" dirty="0" smtClean="0"/>
              <a:t>- Once this ends, you can either</a:t>
            </a:r>
          </a:p>
          <a:p>
            <a:pPr marL="0" indent="0">
              <a:buNone/>
            </a:pPr>
            <a:r>
              <a:rPr lang="en-AU" sz="2000" dirty="0"/>
              <a:t>	</a:t>
            </a:r>
            <a:r>
              <a:rPr lang="en-AU" sz="2000" dirty="0" smtClean="0"/>
              <a:t>	- Go onto a continuous Contract </a:t>
            </a:r>
          </a:p>
          <a:p>
            <a:pPr marL="0" indent="0">
              <a:buNone/>
            </a:pPr>
            <a:r>
              <a:rPr lang="en-AU" sz="2000" dirty="0"/>
              <a:t>	</a:t>
            </a:r>
            <a:r>
              <a:rPr lang="en-AU" sz="2000" dirty="0" smtClean="0"/>
              <a:t>	- Go onto a short-term teaching contract</a:t>
            </a:r>
          </a:p>
          <a:p>
            <a:pPr marL="0" indent="0">
              <a:buNone/>
            </a:pPr>
            <a:r>
              <a:rPr lang="en-AU" sz="2000" dirty="0"/>
              <a:t>	</a:t>
            </a:r>
            <a:r>
              <a:rPr lang="en-AU" sz="2000" dirty="0" smtClean="0"/>
              <a:t>	- Leave that university for work else where</a:t>
            </a:r>
          </a:p>
          <a:p>
            <a:pPr marL="0" indent="0">
              <a:buNone/>
            </a:pPr>
            <a:endParaRPr lang="en-AU" sz="2000" dirty="0"/>
          </a:p>
          <a:p>
            <a:pPr marL="0" indent="0">
              <a:buNone/>
            </a:pPr>
            <a:r>
              <a:rPr lang="en-AU" sz="2000" dirty="0" smtClean="0"/>
              <a:t>It’s about here we should become familiar with the University Levels…</a:t>
            </a:r>
          </a:p>
        </p:txBody>
      </p:sp>
      <p:sp>
        <p:nvSpPr>
          <p:cNvPr id="5" name="Rectangle 4"/>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7494371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598" y="250031"/>
            <a:ext cx="10366830" cy="1325563"/>
          </a:xfrm>
        </p:spPr>
        <p:txBody>
          <a:bodyPr/>
          <a:lstStyle/>
          <a:p>
            <a:r>
              <a:rPr lang="en-AU" b="1" dirty="0" smtClean="0"/>
              <a:t>Academic Research Path</a:t>
            </a:r>
            <a:endParaRPr lang="en-AU" b="1" dirty="0"/>
          </a:p>
        </p:txBody>
      </p:sp>
      <p:sp>
        <p:nvSpPr>
          <p:cNvPr id="3" name="Content Placeholder 2"/>
          <p:cNvSpPr>
            <a:spLocks noGrp="1"/>
          </p:cNvSpPr>
          <p:nvPr>
            <p:ph idx="1"/>
          </p:nvPr>
        </p:nvSpPr>
        <p:spPr>
          <a:xfrm>
            <a:off x="1625598" y="1390650"/>
            <a:ext cx="9771743" cy="5105401"/>
          </a:xfrm>
        </p:spPr>
        <p:txBody>
          <a:bodyPr>
            <a:normAutofit/>
          </a:bodyPr>
          <a:lstStyle/>
          <a:p>
            <a:pPr marL="0" indent="0">
              <a:buNone/>
            </a:pPr>
            <a:r>
              <a:rPr lang="en-AU" b="1" dirty="0" smtClean="0"/>
              <a:t>University Contract Levels </a:t>
            </a:r>
            <a:r>
              <a:rPr lang="en-AU" dirty="0" smtClean="0"/>
              <a:t>(University of Newcastle, 2017—2018)</a:t>
            </a:r>
            <a:endParaRPr lang="en-AU" b="1" dirty="0" smtClean="0"/>
          </a:p>
          <a:p>
            <a:pPr marL="0" indent="0">
              <a:buNone/>
            </a:pPr>
            <a:r>
              <a:rPr lang="en-AU" sz="2000" b="1" dirty="0" smtClean="0"/>
              <a:t>Level A – Assistant Lecturer (8 Yearly Steps)</a:t>
            </a:r>
          </a:p>
          <a:p>
            <a:pPr marL="0" indent="0">
              <a:buNone/>
            </a:pPr>
            <a:r>
              <a:rPr lang="en-AU" sz="2000" dirty="0"/>
              <a:t>	</a:t>
            </a:r>
            <a:r>
              <a:rPr lang="en-AU" sz="2000" dirty="0" smtClean="0"/>
              <a:t>Pay Bracket $66’748 — $90’582 </a:t>
            </a:r>
          </a:p>
          <a:p>
            <a:pPr marL="0" indent="0">
              <a:buNone/>
            </a:pPr>
            <a:r>
              <a:rPr lang="en-AU" sz="2000" b="1" dirty="0"/>
              <a:t>	</a:t>
            </a:r>
            <a:r>
              <a:rPr lang="en-AU" sz="2000" b="1" dirty="0" smtClean="0"/>
              <a:t>PhD Starts at Step 6 </a:t>
            </a:r>
            <a:r>
              <a:rPr lang="en-AU" sz="2000" b="1" dirty="0"/>
              <a:t>—</a:t>
            </a:r>
            <a:r>
              <a:rPr lang="en-AU" sz="2000" b="1" dirty="0" smtClean="0"/>
              <a:t> $84’385</a:t>
            </a:r>
          </a:p>
          <a:p>
            <a:pPr marL="0" indent="0">
              <a:buNone/>
            </a:pPr>
            <a:r>
              <a:rPr lang="en-AU" sz="2000" b="1" dirty="0" smtClean="0"/>
              <a:t>Level B – Lecturer (6 </a:t>
            </a:r>
            <a:r>
              <a:rPr lang="en-AU" sz="2000" b="1" dirty="0"/>
              <a:t>Yearly </a:t>
            </a:r>
            <a:r>
              <a:rPr lang="en-AU" sz="2000" b="1" dirty="0" smtClean="0"/>
              <a:t>Steps</a:t>
            </a:r>
            <a:r>
              <a:rPr lang="en-AU" sz="2000" b="1" dirty="0"/>
              <a:t>)</a:t>
            </a:r>
            <a:endParaRPr lang="en-AU" sz="2000" b="1" dirty="0" smtClean="0"/>
          </a:p>
          <a:p>
            <a:pPr marL="0" indent="0">
              <a:buNone/>
            </a:pPr>
            <a:r>
              <a:rPr lang="en-AU" sz="2000" dirty="0"/>
              <a:t>	</a:t>
            </a:r>
            <a:r>
              <a:rPr lang="en-AU" sz="2000" dirty="0" smtClean="0"/>
              <a:t>Pay Bracket $</a:t>
            </a:r>
            <a:r>
              <a:rPr lang="en-AU" sz="2000" dirty="0"/>
              <a:t>95’351 — </a:t>
            </a:r>
            <a:r>
              <a:rPr lang="en-AU" sz="2000" dirty="0" smtClean="0"/>
              <a:t>$113’23</a:t>
            </a:r>
          </a:p>
          <a:p>
            <a:pPr marL="0" indent="0">
              <a:buNone/>
            </a:pPr>
            <a:r>
              <a:rPr lang="en-AU" sz="2000" b="1" dirty="0" smtClean="0"/>
              <a:t>Level C – Senior Lecturer (6 </a:t>
            </a:r>
            <a:r>
              <a:rPr lang="en-AU" sz="2000" b="1" dirty="0"/>
              <a:t>Yearly </a:t>
            </a:r>
            <a:r>
              <a:rPr lang="en-AU" sz="2000" b="1" dirty="0" smtClean="0"/>
              <a:t>Steps</a:t>
            </a:r>
            <a:r>
              <a:rPr lang="en-AU" sz="2000" b="1" dirty="0"/>
              <a:t>)</a:t>
            </a:r>
            <a:endParaRPr lang="en-AU" sz="2000" b="1" dirty="0" smtClean="0"/>
          </a:p>
          <a:p>
            <a:pPr marL="0" indent="0">
              <a:buNone/>
            </a:pPr>
            <a:r>
              <a:rPr lang="en-AU" sz="2000" dirty="0"/>
              <a:t>	</a:t>
            </a:r>
            <a:r>
              <a:rPr lang="en-AU" sz="2000" dirty="0" smtClean="0"/>
              <a:t>Pay </a:t>
            </a:r>
            <a:r>
              <a:rPr lang="en-AU" sz="2000" dirty="0"/>
              <a:t>Bracket $116’805 </a:t>
            </a:r>
            <a:r>
              <a:rPr lang="en-AU" sz="2000" dirty="0" smtClean="0"/>
              <a:t>— $134’686</a:t>
            </a:r>
          </a:p>
          <a:p>
            <a:pPr marL="0" indent="0">
              <a:buNone/>
            </a:pPr>
            <a:r>
              <a:rPr lang="en-AU" sz="2000" b="1" dirty="0" smtClean="0"/>
              <a:t>Level D – Associate Professor (</a:t>
            </a:r>
            <a:r>
              <a:rPr lang="en-AU" sz="2000" b="1" dirty="0"/>
              <a:t>4 Yearly </a:t>
            </a:r>
            <a:r>
              <a:rPr lang="en-AU" sz="2000" b="1" dirty="0" smtClean="0"/>
              <a:t>Steps</a:t>
            </a:r>
            <a:r>
              <a:rPr lang="en-AU" sz="2000" b="1" dirty="0"/>
              <a:t>)</a:t>
            </a:r>
            <a:endParaRPr lang="en-AU" sz="2000" b="1" dirty="0" smtClean="0"/>
          </a:p>
          <a:p>
            <a:pPr marL="0" indent="0">
              <a:buNone/>
            </a:pPr>
            <a:r>
              <a:rPr lang="en-AU" sz="2000" dirty="0"/>
              <a:t>	</a:t>
            </a:r>
            <a:r>
              <a:rPr lang="en-AU" sz="2000" dirty="0" smtClean="0"/>
              <a:t>Pay </a:t>
            </a:r>
            <a:r>
              <a:rPr lang="en-AU" sz="2000" dirty="0"/>
              <a:t>Bracket $</a:t>
            </a:r>
            <a:r>
              <a:rPr lang="en-AU" sz="2000" dirty="0" smtClean="0"/>
              <a:t>140’644 — $154’943</a:t>
            </a:r>
          </a:p>
          <a:p>
            <a:pPr marL="0" indent="0">
              <a:buNone/>
            </a:pPr>
            <a:r>
              <a:rPr lang="en-AU" sz="2000" b="1" dirty="0" smtClean="0"/>
              <a:t>Level E – Professor (Single Pay Level)</a:t>
            </a:r>
          </a:p>
          <a:p>
            <a:pPr marL="0" indent="0">
              <a:buNone/>
            </a:pPr>
            <a:r>
              <a:rPr lang="en-AU" sz="2000" dirty="0"/>
              <a:t>	</a:t>
            </a:r>
            <a:r>
              <a:rPr lang="en-AU" sz="2000" dirty="0" smtClean="0"/>
              <a:t>Pay $181’170</a:t>
            </a:r>
          </a:p>
        </p:txBody>
      </p:sp>
      <p:sp>
        <p:nvSpPr>
          <p:cNvPr id="5" name="Rectangle 4"/>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p:cNvSpPr/>
          <p:nvPr/>
        </p:nvSpPr>
        <p:spPr>
          <a:xfrm>
            <a:off x="7281241" y="1937116"/>
            <a:ext cx="4692182" cy="4555093"/>
          </a:xfrm>
          <a:prstGeom prst="rect">
            <a:avLst/>
          </a:prstGeom>
          <a:ln>
            <a:solidFill>
              <a:schemeClr val="tx1"/>
            </a:solidFill>
          </a:ln>
        </p:spPr>
        <p:txBody>
          <a:bodyPr wrap="none">
            <a:spAutoFit/>
          </a:bodyPr>
          <a:lstStyle/>
          <a:p>
            <a:r>
              <a:rPr lang="en-AU" sz="2000" b="1" dirty="0">
                <a:solidFill>
                  <a:prstClr val="black"/>
                </a:solidFill>
              </a:rPr>
              <a:t>Level A </a:t>
            </a:r>
            <a:r>
              <a:rPr lang="en-AU" sz="2000" b="1" dirty="0" smtClean="0">
                <a:solidFill>
                  <a:prstClr val="black"/>
                </a:solidFill>
                <a:sym typeface="Wingdings" panose="05000000000000000000" pitchFamily="2" charset="2"/>
              </a:rPr>
              <a:t> </a:t>
            </a:r>
            <a:r>
              <a:rPr lang="en-AU" sz="2000" b="1" dirty="0" smtClean="0">
                <a:solidFill>
                  <a:prstClr val="black"/>
                </a:solidFill>
              </a:rPr>
              <a:t>Level B requires a Promotion</a:t>
            </a:r>
          </a:p>
          <a:p>
            <a:r>
              <a:rPr lang="en-AU" dirty="0" smtClean="0"/>
              <a:t>This means hitting your Level’s</a:t>
            </a:r>
          </a:p>
          <a:p>
            <a:r>
              <a:rPr lang="en-AU" dirty="0" smtClean="0"/>
              <a:t>Key Performance Indicators (KPIs) &amp; Applying</a:t>
            </a:r>
            <a:br>
              <a:rPr lang="en-AU" dirty="0" smtClean="0"/>
            </a:br>
            <a:r>
              <a:rPr lang="en-AU" dirty="0" smtClean="0"/>
              <a:t>for the role.</a:t>
            </a:r>
          </a:p>
          <a:p>
            <a:r>
              <a:rPr lang="en-AU" dirty="0" smtClean="0"/>
              <a:t>e.g., Hours worked at….</a:t>
            </a:r>
          </a:p>
          <a:p>
            <a:pPr marL="285750" indent="-285750">
              <a:buFontTx/>
              <a:buChar char="-"/>
            </a:pPr>
            <a:r>
              <a:rPr lang="en-AU" dirty="0" smtClean="0"/>
              <a:t>Supervising Students</a:t>
            </a:r>
          </a:p>
          <a:p>
            <a:pPr marL="285750" indent="-285750">
              <a:buFontTx/>
              <a:buChar char="-"/>
            </a:pPr>
            <a:r>
              <a:rPr lang="en-AU" dirty="0" smtClean="0"/>
              <a:t>Teaching</a:t>
            </a:r>
          </a:p>
          <a:p>
            <a:pPr marL="285750" indent="-285750">
              <a:buFontTx/>
              <a:buChar char="-"/>
            </a:pPr>
            <a:r>
              <a:rPr lang="en-AU" dirty="0" smtClean="0"/>
              <a:t>Outreach</a:t>
            </a:r>
          </a:p>
          <a:p>
            <a:pPr marL="285750" indent="-285750">
              <a:buFontTx/>
              <a:buChar char="-"/>
            </a:pPr>
            <a:r>
              <a:rPr lang="en-AU" dirty="0" smtClean="0"/>
              <a:t>Papers Published</a:t>
            </a:r>
          </a:p>
          <a:p>
            <a:pPr marL="285750" indent="-285750">
              <a:buFontTx/>
              <a:buChar char="-"/>
            </a:pPr>
            <a:r>
              <a:rPr lang="en-AU" dirty="0" smtClean="0"/>
              <a:t>Administration</a:t>
            </a:r>
          </a:p>
          <a:p>
            <a:r>
              <a:rPr lang="en-AU" dirty="0" smtClean="0"/>
              <a:t>The hours allotted to each task change, </a:t>
            </a:r>
            <a:br>
              <a:rPr lang="en-AU" dirty="0" smtClean="0"/>
            </a:br>
            <a:r>
              <a:rPr lang="en-AU" dirty="0" smtClean="0"/>
              <a:t>depending on your Level. </a:t>
            </a:r>
            <a:br>
              <a:rPr lang="en-AU" dirty="0" smtClean="0"/>
            </a:br>
            <a:r>
              <a:rPr lang="en-AU" dirty="0" smtClean="0"/>
              <a:t>E.g., Level A publication hours per paper </a:t>
            </a:r>
            <a:br>
              <a:rPr lang="en-AU" dirty="0" smtClean="0"/>
            </a:br>
            <a:r>
              <a:rPr lang="en-AU" dirty="0" smtClean="0"/>
              <a:t>may be less than Level B, as Level B should </a:t>
            </a:r>
            <a:br>
              <a:rPr lang="en-AU" dirty="0" smtClean="0"/>
            </a:br>
            <a:r>
              <a:rPr lang="en-AU" dirty="0" smtClean="0"/>
              <a:t>be ‘faster with more experience’. But, Level A </a:t>
            </a:r>
            <a:r>
              <a:rPr lang="en-AU" dirty="0"/>
              <a:t/>
            </a:r>
            <a:br>
              <a:rPr lang="en-AU" dirty="0"/>
            </a:br>
            <a:r>
              <a:rPr lang="en-AU" dirty="0" smtClean="0"/>
              <a:t>is expected to publish fewer papers than Level B</a:t>
            </a:r>
          </a:p>
        </p:txBody>
      </p:sp>
    </p:spTree>
    <p:extLst>
      <p:ext uri="{BB962C8B-B14F-4D97-AF65-F5344CB8AC3E}">
        <p14:creationId xmlns:p14="http://schemas.microsoft.com/office/powerpoint/2010/main" val="388159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598" y="250031"/>
            <a:ext cx="10366830" cy="1325563"/>
          </a:xfrm>
        </p:spPr>
        <p:txBody>
          <a:bodyPr/>
          <a:lstStyle/>
          <a:p>
            <a:r>
              <a:rPr lang="en-AU" b="1" dirty="0" smtClean="0"/>
              <a:t>I have a Post-Doc, what next?</a:t>
            </a:r>
            <a:endParaRPr lang="en-AU" b="1" dirty="0"/>
          </a:p>
        </p:txBody>
      </p:sp>
      <p:sp>
        <p:nvSpPr>
          <p:cNvPr id="3" name="Content Placeholder 2"/>
          <p:cNvSpPr>
            <a:spLocks noGrp="1"/>
          </p:cNvSpPr>
          <p:nvPr>
            <p:ph idx="1"/>
          </p:nvPr>
        </p:nvSpPr>
        <p:spPr>
          <a:xfrm>
            <a:off x="1625598" y="1390650"/>
            <a:ext cx="9771743" cy="5105401"/>
          </a:xfrm>
        </p:spPr>
        <p:txBody>
          <a:bodyPr>
            <a:normAutofit fontScale="92500" lnSpcReduction="10000"/>
          </a:bodyPr>
          <a:lstStyle/>
          <a:p>
            <a:pPr marL="0" indent="0">
              <a:buNone/>
            </a:pPr>
            <a:r>
              <a:rPr lang="en-AU" b="1" dirty="0" smtClean="0"/>
              <a:t>Mid Career Researcher </a:t>
            </a:r>
            <a:r>
              <a:rPr lang="en-AU" dirty="0" smtClean="0"/>
              <a:t>(+5yrs Post PhD, &gt;10yrs to Retirement)</a:t>
            </a:r>
          </a:p>
          <a:p>
            <a:pPr marL="0" indent="0">
              <a:buNone/>
            </a:pPr>
            <a:r>
              <a:rPr lang="en-AU" sz="2000" dirty="0"/>
              <a:t>	</a:t>
            </a:r>
            <a:r>
              <a:rPr lang="en-AU" sz="2000" dirty="0" smtClean="0"/>
              <a:t>- Typically defined as aiming for Level D or E positions (</a:t>
            </a:r>
            <a:r>
              <a:rPr lang="en-AU" sz="2000" dirty="0" err="1" smtClean="0"/>
              <a:t>A.Prof</a:t>
            </a:r>
            <a:r>
              <a:rPr lang="en-AU" sz="2000" dirty="0" smtClean="0"/>
              <a:t> &amp; Prof)</a:t>
            </a:r>
          </a:p>
          <a:p>
            <a:pPr marL="0" indent="0">
              <a:buNone/>
            </a:pPr>
            <a:r>
              <a:rPr lang="en-AU" sz="2000" dirty="0" smtClean="0"/>
              <a:t>	- Compete with other professional Academics for grant funding</a:t>
            </a:r>
          </a:p>
          <a:p>
            <a:pPr marL="0" indent="0">
              <a:buNone/>
            </a:pPr>
            <a:r>
              <a:rPr lang="en-AU" sz="2000" dirty="0"/>
              <a:t>	</a:t>
            </a:r>
            <a:r>
              <a:rPr lang="en-AU" sz="2000" dirty="0" smtClean="0"/>
              <a:t>- 40:40:20</a:t>
            </a:r>
            <a:r>
              <a:rPr lang="en-AU" sz="2000" dirty="0"/>
              <a:t>, Research : Teaching : Administration</a:t>
            </a:r>
            <a:endParaRPr lang="en-AU" sz="2000" dirty="0" smtClean="0"/>
          </a:p>
          <a:p>
            <a:pPr marL="0" indent="0">
              <a:buNone/>
            </a:pPr>
            <a:r>
              <a:rPr lang="en-AU" sz="2000" dirty="0"/>
              <a:t>	</a:t>
            </a:r>
            <a:r>
              <a:rPr lang="en-AU" sz="2000" dirty="0" smtClean="0"/>
              <a:t>- Benefit to the Institute – Committee Participation &amp; Outreach are very important</a:t>
            </a:r>
          </a:p>
          <a:p>
            <a:pPr marL="0" indent="0">
              <a:buNone/>
            </a:pPr>
            <a:r>
              <a:rPr lang="en-AU" sz="2000" dirty="0"/>
              <a:t>	</a:t>
            </a:r>
            <a:r>
              <a:rPr lang="en-AU" sz="2000" dirty="0" smtClean="0"/>
              <a:t>- The University Pays Your Salary. Grants my contribute (pay better). </a:t>
            </a:r>
          </a:p>
          <a:p>
            <a:pPr marL="0" indent="0">
              <a:buNone/>
            </a:pPr>
            <a:r>
              <a:rPr lang="en-AU" sz="2000" dirty="0"/>
              <a:t>	</a:t>
            </a:r>
            <a:r>
              <a:rPr lang="en-AU" sz="2000" dirty="0" smtClean="0"/>
              <a:t>- Grants: Linkage Grants, military grants, ARC, NHMRC, Future Fellowship awards, 	Australian Research Fellowship, Australian Professional Fellowship. </a:t>
            </a:r>
          </a:p>
          <a:p>
            <a:pPr marL="0" indent="0">
              <a:buNone/>
            </a:pPr>
            <a:r>
              <a:rPr lang="en-AU" sz="2000" dirty="0"/>
              <a:t>	</a:t>
            </a:r>
            <a:r>
              <a:rPr lang="en-AU" sz="2000" dirty="0" smtClean="0"/>
              <a:t>- Grants also give you PhD Scholarships, Post-Doc Students, Equipment/Travel Funds</a:t>
            </a:r>
          </a:p>
          <a:p>
            <a:pPr marL="0" indent="0">
              <a:buNone/>
            </a:pPr>
            <a:endParaRPr lang="en-AU" sz="2000" dirty="0"/>
          </a:p>
          <a:p>
            <a:pPr marL="0" lvl="0" indent="0">
              <a:buNone/>
            </a:pPr>
            <a:r>
              <a:rPr lang="en-AU" b="1" dirty="0" smtClean="0">
                <a:solidFill>
                  <a:prstClr val="black"/>
                </a:solidFill>
              </a:rPr>
              <a:t>Late </a:t>
            </a:r>
            <a:r>
              <a:rPr lang="en-AU" b="1" dirty="0">
                <a:solidFill>
                  <a:prstClr val="black"/>
                </a:solidFill>
              </a:rPr>
              <a:t>Career Researcher </a:t>
            </a:r>
            <a:r>
              <a:rPr lang="en-AU" dirty="0" smtClean="0">
                <a:solidFill>
                  <a:prstClr val="black"/>
                </a:solidFill>
              </a:rPr>
              <a:t>(</a:t>
            </a:r>
            <a:r>
              <a:rPr lang="en-AU" dirty="0" err="1" smtClean="0">
                <a:solidFill>
                  <a:prstClr val="black"/>
                </a:solidFill>
              </a:rPr>
              <a:t>A.Prof</a:t>
            </a:r>
            <a:r>
              <a:rPr lang="en-AU" dirty="0" smtClean="0">
                <a:solidFill>
                  <a:prstClr val="black"/>
                </a:solidFill>
              </a:rPr>
              <a:t>, Prof or &lt;10yrs </a:t>
            </a:r>
            <a:r>
              <a:rPr lang="en-AU" dirty="0">
                <a:solidFill>
                  <a:prstClr val="black"/>
                </a:solidFill>
              </a:rPr>
              <a:t>to Retirement)</a:t>
            </a:r>
          </a:p>
          <a:p>
            <a:pPr marL="0" indent="0">
              <a:buNone/>
            </a:pPr>
            <a:r>
              <a:rPr lang="en-AU" sz="2000" dirty="0" smtClean="0"/>
              <a:t>	- Have your own Lab &amp; compete for very large grants </a:t>
            </a:r>
          </a:p>
          <a:p>
            <a:pPr marL="0" indent="0">
              <a:buNone/>
            </a:pPr>
            <a:r>
              <a:rPr lang="en-AU" sz="2000" dirty="0"/>
              <a:t>	</a:t>
            </a:r>
            <a:r>
              <a:rPr lang="en-AU" sz="2000" dirty="0" smtClean="0"/>
              <a:t>- Apply your experience to help grant committee selections e.g., ARC, DECRA</a:t>
            </a:r>
          </a:p>
          <a:p>
            <a:pPr marL="0" indent="0">
              <a:buNone/>
            </a:pPr>
            <a:r>
              <a:rPr lang="en-AU" sz="2000" dirty="0"/>
              <a:t>	</a:t>
            </a:r>
            <a:r>
              <a:rPr lang="en-AU" sz="2000" dirty="0" smtClean="0"/>
              <a:t>- Equivalent to getting Tenure in America</a:t>
            </a:r>
          </a:p>
        </p:txBody>
      </p:sp>
      <p:sp>
        <p:nvSpPr>
          <p:cNvPr id="5" name="Rectangle 4"/>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2955850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598" y="250031"/>
            <a:ext cx="10366830" cy="1325563"/>
          </a:xfrm>
        </p:spPr>
        <p:txBody>
          <a:bodyPr/>
          <a:lstStyle/>
          <a:p>
            <a:r>
              <a:rPr lang="en-AU" b="1" dirty="0" smtClean="0"/>
              <a:t>Interviews with current academics (</a:t>
            </a:r>
            <a:r>
              <a:rPr lang="en-AU" b="1" dirty="0" err="1" smtClean="0"/>
              <a:t>UoN</a:t>
            </a:r>
            <a:r>
              <a:rPr lang="en-AU" b="1" dirty="0" smtClean="0"/>
              <a:t>)</a:t>
            </a:r>
            <a:endParaRPr lang="en-AU" b="1" dirty="0"/>
          </a:p>
        </p:txBody>
      </p:sp>
      <p:sp>
        <p:nvSpPr>
          <p:cNvPr id="3" name="Content Placeholder 2"/>
          <p:cNvSpPr>
            <a:spLocks noGrp="1"/>
          </p:cNvSpPr>
          <p:nvPr>
            <p:ph idx="1"/>
          </p:nvPr>
        </p:nvSpPr>
        <p:spPr>
          <a:xfrm>
            <a:off x="1625598" y="1575594"/>
            <a:ext cx="9771743" cy="5282406"/>
          </a:xfrm>
        </p:spPr>
        <p:txBody>
          <a:bodyPr>
            <a:normAutofit fontScale="92500" lnSpcReduction="10000"/>
          </a:bodyPr>
          <a:lstStyle/>
          <a:p>
            <a:pPr marL="0" indent="0">
              <a:buNone/>
            </a:pPr>
            <a:r>
              <a:rPr lang="en-AU" b="1" dirty="0" smtClean="0"/>
              <a:t>Robert Taylor</a:t>
            </a:r>
          </a:p>
          <a:p>
            <a:pPr marL="0" indent="0">
              <a:buNone/>
            </a:pPr>
            <a:r>
              <a:rPr lang="en-AU" dirty="0" smtClean="0"/>
              <a:t>- Post-Doc, ECR, Level A. 4 Years Post PhD (delayed submission).</a:t>
            </a:r>
          </a:p>
          <a:p>
            <a:pPr marL="0" indent="0">
              <a:buNone/>
            </a:pPr>
            <a:endParaRPr lang="en-AU" b="1" dirty="0"/>
          </a:p>
          <a:p>
            <a:pPr marL="0" indent="0">
              <a:buNone/>
            </a:pPr>
            <a:r>
              <a:rPr lang="en-AU" b="1" dirty="0" smtClean="0"/>
              <a:t>Emily Freeman</a:t>
            </a:r>
          </a:p>
          <a:p>
            <a:pPr>
              <a:buFontTx/>
              <a:buChar char="-"/>
            </a:pPr>
            <a:r>
              <a:rPr lang="en-AU" dirty="0" smtClean="0"/>
              <a:t>Independent Researcher, ECR, Level B. 11 Years Post PhD. </a:t>
            </a:r>
          </a:p>
          <a:p>
            <a:pPr lvl="1">
              <a:buFontTx/>
              <a:buChar char="-"/>
            </a:pPr>
            <a:r>
              <a:rPr lang="en-AU" dirty="0" smtClean="0"/>
              <a:t>ECR at </a:t>
            </a:r>
            <a:r>
              <a:rPr lang="en-AU" dirty="0" err="1" smtClean="0"/>
              <a:t>UoN</a:t>
            </a:r>
            <a:r>
              <a:rPr lang="en-AU" dirty="0" smtClean="0"/>
              <a:t> due to short-term contracts; not ECR when apply for Grants</a:t>
            </a:r>
          </a:p>
          <a:p>
            <a:pPr marL="0" indent="0">
              <a:buNone/>
            </a:pPr>
            <a:endParaRPr lang="en-AU" dirty="0"/>
          </a:p>
          <a:p>
            <a:pPr marL="0" indent="0">
              <a:buNone/>
            </a:pPr>
            <a:r>
              <a:rPr lang="en-AU" b="1" dirty="0" smtClean="0"/>
              <a:t>Guy Hawkins</a:t>
            </a:r>
          </a:p>
          <a:p>
            <a:pPr>
              <a:buFontTx/>
              <a:buChar char="-"/>
            </a:pPr>
            <a:r>
              <a:rPr lang="en-AU" dirty="0" smtClean="0"/>
              <a:t>Research Fellow, DECRA, ECR, Level A. </a:t>
            </a:r>
          </a:p>
          <a:p>
            <a:pPr>
              <a:buFontTx/>
              <a:buChar char="-"/>
            </a:pPr>
            <a:endParaRPr lang="en-AU" dirty="0"/>
          </a:p>
          <a:p>
            <a:pPr marL="0" indent="0">
              <a:buNone/>
            </a:pPr>
            <a:r>
              <a:rPr lang="en-AU" b="1" dirty="0" smtClean="0"/>
              <a:t>Ami </a:t>
            </a:r>
            <a:r>
              <a:rPr lang="en-AU" b="1" dirty="0" err="1" smtClean="0"/>
              <a:t>Eidels</a:t>
            </a:r>
            <a:endParaRPr lang="en-AU" b="1" dirty="0" smtClean="0"/>
          </a:p>
          <a:p>
            <a:pPr marL="0" indent="0">
              <a:buNone/>
            </a:pPr>
            <a:r>
              <a:rPr lang="en-AU" dirty="0" smtClean="0"/>
              <a:t>- Associate </a:t>
            </a:r>
            <a:r>
              <a:rPr lang="en-AU" dirty="0" err="1" smtClean="0"/>
              <a:t>Prof.</a:t>
            </a:r>
            <a:r>
              <a:rPr lang="en-AU" dirty="0" smtClean="0"/>
              <a:t> Level D. </a:t>
            </a:r>
          </a:p>
          <a:p>
            <a:pPr marL="0" indent="0">
              <a:buNone/>
            </a:pPr>
            <a:endParaRPr lang="en-AU" b="1" dirty="0"/>
          </a:p>
        </p:txBody>
      </p:sp>
      <p:sp>
        <p:nvSpPr>
          <p:cNvPr id="5" name="Rectangle 4"/>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418624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598" y="250031"/>
            <a:ext cx="10366830" cy="1325563"/>
          </a:xfrm>
        </p:spPr>
        <p:txBody>
          <a:bodyPr/>
          <a:lstStyle/>
          <a:p>
            <a:r>
              <a:rPr lang="en-AU" b="1" dirty="0" smtClean="0"/>
              <a:t>Short Term Contracts (1 Year)</a:t>
            </a:r>
            <a:endParaRPr lang="en-AU" b="1" dirty="0"/>
          </a:p>
        </p:txBody>
      </p:sp>
      <p:sp>
        <p:nvSpPr>
          <p:cNvPr id="3" name="Content Placeholder 2"/>
          <p:cNvSpPr>
            <a:spLocks noGrp="1"/>
          </p:cNvSpPr>
          <p:nvPr>
            <p:ph idx="1"/>
          </p:nvPr>
        </p:nvSpPr>
        <p:spPr>
          <a:xfrm>
            <a:off x="1625598" y="1390650"/>
            <a:ext cx="9771743" cy="5105401"/>
          </a:xfrm>
        </p:spPr>
        <p:txBody>
          <a:bodyPr>
            <a:normAutofit fontScale="92500" lnSpcReduction="10000"/>
          </a:bodyPr>
          <a:lstStyle/>
          <a:p>
            <a:pPr marL="0" indent="0">
              <a:buNone/>
            </a:pPr>
            <a:r>
              <a:rPr lang="en-AU" sz="2000" b="1" dirty="0" smtClean="0"/>
              <a:t>“Universities are moving to shorter term contracts, …</a:t>
            </a:r>
            <a:br>
              <a:rPr lang="en-AU" sz="2000" b="1" dirty="0" smtClean="0"/>
            </a:br>
            <a:r>
              <a:rPr lang="en-AU" sz="2000" b="1" dirty="0" smtClean="0"/>
              <a:t>this is negatively affecting the academic staff” </a:t>
            </a:r>
            <a:r>
              <a:rPr lang="en-AU" sz="2000" dirty="0" smtClean="0"/>
              <a:t>– Emily Freeman</a:t>
            </a:r>
            <a:endParaRPr lang="en-AU" sz="2000" b="1" dirty="0" smtClean="0"/>
          </a:p>
          <a:p>
            <a:pPr>
              <a:buFontTx/>
              <a:buChar char="-"/>
            </a:pPr>
            <a:r>
              <a:rPr lang="en-AU" sz="2000" dirty="0" smtClean="0"/>
              <a:t>Prevent supervision. Contract must extend &gt; end of candidature</a:t>
            </a:r>
          </a:p>
          <a:p>
            <a:pPr>
              <a:buFontTx/>
              <a:buChar char="-"/>
            </a:pPr>
            <a:r>
              <a:rPr lang="en-AU" sz="2000" dirty="0" smtClean="0"/>
              <a:t>Problems getting a mortgage (owning a house)</a:t>
            </a:r>
          </a:p>
          <a:p>
            <a:pPr>
              <a:buFontTx/>
              <a:buChar char="-"/>
            </a:pPr>
            <a:r>
              <a:rPr lang="en-AU" sz="2000" dirty="0" smtClean="0"/>
              <a:t>Highest income earner in family. High end of year stress. Unknown job prospects.</a:t>
            </a:r>
          </a:p>
          <a:p>
            <a:pPr>
              <a:buFontTx/>
              <a:buChar char="-"/>
            </a:pPr>
            <a:r>
              <a:rPr lang="en-AU" sz="2000" dirty="0" smtClean="0"/>
              <a:t>Unable to control projects – can never be a primary supervisor.</a:t>
            </a:r>
          </a:p>
          <a:p>
            <a:pPr>
              <a:buFontTx/>
              <a:buChar char="-"/>
            </a:pPr>
            <a:r>
              <a:rPr lang="en-AU" sz="2000" dirty="0" smtClean="0"/>
              <a:t>Ineligible to apply for end of year grants – no certainty of being around the next year</a:t>
            </a:r>
          </a:p>
          <a:p>
            <a:pPr>
              <a:buFontTx/>
              <a:buChar char="-"/>
            </a:pPr>
            <a:r>
              <a:rPr lang="en-AU" sz="2000" dirty="0" smtClean="0"/>
              <a:t>Spend all of your time teaching and coordinating courses. No time for research.</a:t>
            </a:r>
          </a:p>
          <a:p>
            <a:pPr>
              <a:buFontTx/>
              <a:buChar char="-"/>
            </a:pPr>
            <a:r>
              <a:rPr lang="en-AU" sz="2000" dirty="0" smtClean="0"/>
              <a:t>Short-term contract = no workload points (KPIs). Therefore, harder to apply for promotions.</a:t>
            </a:r>
          </a:p>
          <a:p>
            <a:pPr marL="0" indent="0">
              <a:buNone/>
            </a:pPr>
            <a:endParaRPr lang="en-AU" sz="2000" i="1" dirty="0" smtClean="0"/>
          </a:p>
          <a:p>
            <a:pPr marL="0" indent="0">
              <a:buNone/>
            </a:pPr>
            <a:r>
              <a:rPr lang="en-AU" sz="2000" i="1" dirty="0" smtClean="0"/>
              <a:t>“One year teaching + research, is the same as one year of research, when applying for ECR Grants. Be aware of this. One year working in a pub, that doesn’t count.” – </a:t>
            </a:r>
            <a:r>
              <a:rPr lang="en-AU" sz="2000" dirty="0" smtClean="0"/>
              <a:t>Guy Hawkins</a:t>
            </a:r>
          </a:p>
          <a:p>
            <a:pPr marL="0" indent="0">
              <a:buNone/>
            </a:pPr>
            <a:endParaRPr lang="en-AU" sz="2000" dirty="0"/>
          </a:p>
          <a:p>
            <a:pPr marL="0" indent="0">
              <a:buNone/>
            </a:pPr>
            <a:r>
              <a:rPr lang="en-AU" sz="2000" dirty="0" smtClean="0"/>
              <a:t>“Short term contracts pay well, and are fine if you are traveling and working. But they become difficult after a while.” – Guy Hawkins</a:t>
            </a:r>
          </a:p>
          <a:p>
            <a:pPr>
              <a:buFontTx/>
              <a:buChar char="-"/>
            </a:pPr>
            <a:endParaRPr lang="en-AU" sz="2000" dirty="0"/>
          </a:p>
          <a:p>
            <a:pPr>
              <a:buFontTx/>
              <a:buChar char="-"/>
            </a:pPr>
            <a:endParaRPr lang="en-AU" sz="2000" dirty="0" smtClean="0"/>
          </a:p>
          <a:p>
            <a:pPr marL="0" indent="0">
              <a:buNone/>
            </a:pPr>
            <a:endParaRPr lang="en-AU" sz="2000" dirty="0" smtClean="0"/>
          </a:p>
        </p:txBody>
      </p:sp>
      <p:sp>
        <p:nvSpPr>
          <p:cNvPr id="5" name="Rectangle 4"/>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4589947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598" y="250031"/>
            <a:ext cx="10366830" cy="1325563"/>
          </a:xfrm>
        </p:spPr>
        <p:txBody>
          <a:bodyPr/>
          <a:lstStyle/>
          <a:p>
            <a:r>
              <a:rPr lang="en-AU" b="1" dirty="0" smtClean="0"/>
              <a:t>The Two Body Problem</a:t>
            </a:r>
            <a:endParaRPr lang="en-AU" b="1" dirty="0"/>
          </a:p>
        </p:txBody>
      </p:sp>
      <p:sp>
        <p:nvSpPr>
          <p:cNvPr id="3" name="Content Placeholder 2"/>
          <p:cNvSpPr>
            <a:spLocks noGrp="1"/>
          </p:cNvSpPr>
          <p:nvPr>
            <p:ph idx="1"/>
          </p:nvPr>
        </p:nvSpPr>
        <p:spPr>
          <a:xfrm>
            <a:off x="1625598" y="1390650"/>
            <a:ext cx="9771743" cy="5105401"/>
          </a:xfrm>
        </p:spPr>
        <p:txBody>
          <a:bodyPr>
            <a:normAutofit/>
          </a:bodyPr>
          <a:lstStyle/>
          <a:p>
            <a:pPr marL="0" indent="0">
              <a:buNone/>
            </a:pPr>
            <a:r>
              <a:rPr lang="en-AU" sz="2000" b="1" dirty="0" smtClean="0"/>
              <a:t>Moving for Academic Work with a partner (and children)</a:t>
            </a:r>
          </a:p>
          <a:p>
            <a:pPr marL="0" indent="0">
              <a:buNone/>
            </a:pPr>
            <a:r>
              <a:rPr lang="en-AU" sz="2000" dirty="0" smtClean="0"/>
              <a:t>“Three things can happen. You can go overseas &amp; your partner cannot. They move with you and sacrifice to benefit you, or you stay and your career doesn’t progress like it would if you had moved.” – Robert Taylor</a:t>
            </a:r>
            <a:br>
              <a:rPr lang="en-AU" sz="2000" dirty="0" smtClean="0"/>
            </a:br>
            <a:r>
              <a:rPr lang="en-AU" sz="2000" dirty="0" smtClean="0"/>
              <a:t/>
            </a:r>
            <a:br>
              <a:rPr lang="en-AU" sz="2000" dirty="0" smtClean="0"/>
            </a:br>
            <a:r>
              <a:rPr lang="en-AU" sz="2000" dirty="0" smtClean="0"/>
              <a:t>“We had been dating for six months when I was offered a Post-Doc in the States. He needed a working VISA, we needed to get married. We had a six week engagement, and are still married today.” – Emily Freeman</a:t>
            </a:r>
            <a:br>
              <a:rPr lang="en-AU" sz="2000" dirty="0" smtClean="0"/>
            </a:br>
            <a:r>
              <a:rPr lang="en-AU" sz="2000" dirty="0"/>
              <a:t/>
            </a:r>
            <a:br>
              <a:rPr lang="en-AU" sz="2000" dirty="0"/>
            </a:br>
            <a:r>
              <a:rPr lang="en-AU" sz="2000" dirty="0" smtClean="0"/>
              <a:t>“I met my partner in Sydney, she is in Finance. She said she’d come with me, if I moved to a financial hub. I moved to Cambridge, and she worked in London. It was an easy sell; the harder sell was moving back!” – Rob Taylor</a:t>
            </a:r>
            <a:r>
              <a:rPr lang="en-AU" sz="2000" dirty="0"/>
              <a:t/>
            </a:r>
            <a:br>
              <a:rPr lang="en-AU" sz="2000" dirty="0"/>
            </a:br>
            <a:r>
              <a:rPr lang="en-AU" sz="2000" dirty="0" smtClean="0"/>
              <a:t/>
            </a:r>
            <a:br>
              <a:rPr lang="en-AU" sz="2000" dirty="0" smtClean="0"/>
            </a:br>
            <a:r>
              <a:rPr lang="en-AU" sz="2000" dirty="0"/>
              <a:t>“My partner was very flexible. She got along in ways I never could have…She was a vet, and I was lucky. As my Grandmother said, Marry well!” – Ami </a:t>
            </a:r>
            <a:r>
              <a:rPr lang="en-AU" sz="2000" dirty="0" err="1"/>
              <a:t>Eidels</a:t>
            </a:r>
            <a:r>
              <a:rPr lang="en-AU" sz="2000" dirty="0"/>
              <a:t/>
            </a:r>
            <a:br>
              <a:rPr lang="en-AU" sz="2000" dirty="0"/>
            </a:br>
            <a:endParaRPr lang="en-AU" sz="2000" dirty="0" smtClean="0"/>
          </a:p>
        </p:txBody>
      </p:sp>
      <p:sp>
        <p:nvSpPr>
          <p:cNvPr id="5" name="Rectangle 4"/>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4057841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598" y="250031"/>
            <a:ext cx="10366830" cy="1325563"/>
          </a:xfrm>
        </p:spPr>
        <p:txBody>
          <a:bodyPr/>
          <a:lstStyle/>
          <a:p>
            <a:r>
              <a:rPr lang="en-AU" b="1" dirty="0"/>
              <a:t>Finance</a:t>
            </a:r>
            <a:endParaRPr lang="en-AU" dirty="0"/>
          </a:p>
        </p:txBody>
      </p:sp>
      <p:sp>
        <p:nvSpPr>
          <p:cNvPr id="3" name="Content Placeholder 2"/>
          <p:cNvSpPr>
            <a:spLocks noGrp="1"/>
          </p:cNvSpPr>
          <p:nvPr>
            <p:ph idx="1"/>
          </p:nvPr>
        </p:nvSpPr>
        <p:spPr>
          <a:xfrm>
            <a:off x="1625598" y="1390650"/>
            <a:ext cx="9771743" cy="5105401"/>
          </a:xfrm>
        </p:spPr>
        <p:txBody>
          <a:bodyPr>
            <a:normAutofit/>
          </a:bodyPr>
          <a:lstStyle/>
          <a:p>
            <a:pPr marL="0" indent="0">
              <a:buNone/>
            </a:pPr>
            <a:r>
              <a:rPr lang="en-AU" sz="2000" b="1" dirty="0" smtClean="0"/>
              <a:t>Is Academia financially worth while?</a:t>
            </a:r>
          </a:p>
          <a:p>
            <a:pPr marL="0" indent="0">
              <a:buNone/>
            </a:pPr>
            <a:r>
              <a:rPr lang="en-AU" sz="2000" dirty="0" smtClean="0"/>
              <a:t>“In Australia, yes. In Europe, no…”</a:t>
            </a:r>
            <a:r>
              <a:rPr lang="en-AU" sz="2000" dirty="0"/>
              <a:t/>
            </a:r>
            <a:br>
              <a:rPr lang="en-AU" sz="2000" dirty="0"/>
            </a:br>
            <a:r>
              <a:rPr lang="en-AU" sz="2000" dirty="0" smtClean="0"/>
              <a:t>“When </a:t>
            </a:r>
            <a:r>
              <a:rPr lang="en-AU" sz="2000" dirty="0"/>
              <a:t>I went to Cambridge, I was on 80K (in Australia), but when I took that job, I was on 32’000 pounds ($58’000 AUD</a:t>
            </a:r>
            <a:r>
              <a:rPr lang="en-AU" sz="2000" dirty="0" smtClean="0"/>
              <a:t>). That’s </a:t>
            </a:r>
            <a:r>
              <a:rPr lang="en-AU" sz="2000" dirty="0"/>
              <a:t>not true of all institutes, </a:t>
            </a:r>
            <a:r>
              <a:rPr lang="en-AU" sz="2000" dirty="0" smtClean="0"/>
              <a:t>Cambridge </a:t>
            </a:r>
            <a:r>
              <a:rPr lang="en-AU" sz="2000" dirty="0"/>
              <a:t>had the prestige to do this</a:t>
            </a:r>
            <a:r>
              <a:rPr lang="en-AU" sz="2000" dirty="0" smtClean="0"/>
              <a:t>.”  – Robert Taylor</a:t>
            </a:r>
          </a:p>
          <a:p>
            <a:pPr marL="0" indent="0">
              <a:buNone/>
            </a:pPr>
            <a:endParaRPr lang="en-AU" sz="2000" dirty="0"/>
          </a:p>
          <a:p>
            <a:pPr marL="0" indent="0">
              <a:buNone/>
            </a:pPr>
            <a:r>
              <a:rPr lang="en-AU" sz="2000" dirty="0" smtClean="0"/>
              <a:t>“I am not on call and I always have flexible hours…”</a:t>
            </a:r>
            <a:br>
              <a:rPr lang="en-AU" sz="2000" dirty="0" smtClean="0"/>
            </a:br>
            <a:r>
              <a:rPr lang="en-AU" sz="2000" dirty="0" smtClean="0"/>
              <a:t>“I took a pay cut returning to Australia…my daughter drives coal trucks as an apprentice and was getting paid more than I was…Now I’m level B and it is financially worthwhile.”</a:t>
            </a:r>
          </a:p>
          <a:p>
            <a:pPr marL="0" indent="0">
              <a:buNone/>
            </a:pPr>
            <a:endParaRPr lang="en-AU" sz="2000" dirty="0"/>
          </a:p>
          <a:p>
            <a:pPr marL="0" indent="0">
              <a:buNone/>
            </a:pPr>
            <a:r>
              <a:rPr lang="en-AU" sz="2000" dirty="0" smtClean="0"/>
              <a:t>“Your </a:t>
            </a:r>
            <a:r>
              <a:rPr lang="en-AU" sz="2000" dirty="0"/>
              <a:t>jobs are dependant upon </a:t>
            </a:r>
            <a:r>
              <a:rPr lang="en-AU" sz="2000" dirty="0" smtClean="0"/>
              <a:t>available </a:t>
            </a:r>
            <a:r>
              <a:rPr lang="en-AU" sz="2000" dirty="0"/>
              <a:t>funding. You have to jump around a lot and go where the money is. </a:t>
            </a:r>
            <a:r>
              <a:rPr lang="en-AU" sz="2000" dirty="0" smtClean="0"/>
              <a:t>They (academics) </a:t>
            </a:r>
            <a:r>
              <a:rPr lang="en-AU" sz="2000" dirty="0"/>
              <a:t>will do everything they can to ensure you are paid appropriately. But that means taking hits in pay, or hours, or working for multiple people. </a:t>
            </a:r>
            <a:r>
              <a:rPr lang="en-AU" sz="2000" dirty="0" smtClean="0"/>
              <a:t>They say this </a:t>
            </a:r>
            <a:r>
              <a:rPr lang="en-AU" sz="2000" dirty="0"/>
              <a:t>makes you look ‘more rounded</a:t>
            </a:r>
            <a:r>
              <a:rPr lang="en-AU" sz="2000" dirty="0" smtClean="0"/>
              <a:t>’.” – Robert Taylor</a:t>
            </a:r>
          </a:p>
        </p:txBody>
      </p:sp>
      <p:sp>
        <p:nvSpPr>
          <p:cNvPr id="5" name="Rectangle 4"/>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5410650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598" y="250031"/>
            <a:ext cx="10366830" cy="1325563"/>
          </a:xfrm>
        </p:spPr>
        <p:txBody>
          <a:bodyPr/>
          <a:lstStyle/>
          <a:p>
            <a:r>
              <a:rPr lang="en-AU" b="1" dirty="0" smtClean="0"/>
              <a:t>Who, What or Where?</a:t>
            </a:r>
            <a:endParaRPr lang="en-AU" dirty="0"/>
          </a:p>
        </p:txBody>
      </p:sp>
      <p:sp>
        <p:nvSpPr>
          <p:cNvPr id="3" name="Content Placeholder 2"/>
          <p:cNvSpPr>
            <a:spLocks noGrp="1"/>
          </p:cNvSpPr>
          <p:nvPr>
            <p:ph idx="1"/>
          </p:nvPr>
        </p:nvSpPr>
        <p:spPr>
          <a:xfrm>
            <a:off x="1625598" y="1390650"/>
            <a:ext cx="9771743" cy="5105401"/>
          </a:xfrm>
        </p:spPr>
        <p:txBody>
          <a:bodyPr>
            <a:normAutofit/>
          </a:bodyPr>
          <a:lstStyle/>
          <a:p>
            <a:pPr marL="0" indent="0">
              <a:buNone/>
            </a:pPr>
            <a:r>
              <a:rPr lang="en-AU" sz="2000" b="1" dirty="0" smtClean="0"/>
              <a:t>Is it who you know, what you know or where you are at the time? </a:t>
            </a:r>
            <a:br>
              <a:rPr lang="en-AU" sz="2000" b="1" dirty="0" smtClean="0"/>
            </a:br>
            <a:r>
              <a:rPr lang="en-AU" sz="2000" i="1" dirty="0" smtClean="0"/>
              <a:t>The answer to these questions changes at each stage of your career.</a:t>
            </a:r>
          </a:p>
          <a:p>
            <a:pPr marL="0" indent="0">
              <a:buNone/>
            </a:pPr>
            <a:r>
              <a:rPr lang="en-AU" sz="2000" b="1" dirty="0" smtClean="0"/>
              <a:t>Emily Freeman</a:t>
            </a:r>
          </a:p>
          <a:p>
            <a:pPr marL="0" indent="0">
              <a:buNone/>
            </a:pPr>
            <a:r>
              <a:rPr lang="en-AU" sz="2000" dirty="0" smtClean="0"/>
              <a:t>“Who you know, then where you are, than what you know”</a:t>
            </a:r>
          </a:p>
          <a:p>
            <a:pPr marL="0" indent="0">
              <a:buNone/>
            </a:pPr>
            <a:r>
              <a:rPr lang="en-AU" sz="2000" dirty="0" smtClean="0"/>
              <a:t>“Being told not to apply for a position because it was earmarked for another academic”</a:t>
            </a:r>
          </a:p>
          <a:p>
            <a:pPr marL="0" indent="0">
              <a:buNone/>
            </a:pPr>
            <a:r>
              <a:rPr lang="en-AU" sz="2000" dirty="0" smtClean="0"/>
              <a:t>“Having someone to go in to bat for you with the PVC, declaring that you need to be given a continuous contract, matters. If you lack support, you may progress, but slowly.”</a:t>
            </a:r>
            <a:endParaRPr lang="en-AU" sz="2000" dirty="0"/>
          </a:p>
          <a:p>
            <a:pPr marL="0" indent="0">
              <a:buNone/>
            </a:pPr>
            <a:endParaRPr lang="en-AU" sz="2000" dirty="0" smtClean="0"/>
          </a:p>
          <a:p>
            <a:pPr marL="0" indent="0">
              <a:buNone/>
            </a:pPr>
            <a:r>
              <a:rPr lang="en-AU" sz="2000" dirty="0" smtClean="0"/>
              <a:t>“When </a:t>
            </a:r>
            <a:r>
              <a:rPr lang="en-AU" sz="2000" dirty="0"/>
              <a:t>you join a lab, </a:t>
            </a:r>
            <a:r>
              <a:rPr lang="en-AU" sz="2000" dirty="0" smtClean="0"/>
              <a:t>integrate </a:t>
            </a:r>
            <a:r>
              <a:rPr lang="en-AU" sz="2000" dirty="0"/>
              <a:t>other people’s ideas; their approach to science, their methodology, their way of marketing their research or being topical. This is hugely important for a number of reasons, their prestige rubs off on you making you look better at conferences or for publications, their methods make you a better scientist, their ability to make </a:t>
            </a:r>
            <a:r>
              <a:rPr lang="en-AU" sz="2000" dirty="0" smtClean="0"/>
              <a:t>quick, </a:t>
            </a:r>
            <a:r>
              <a:rPr lang="en-AU" sz="2000" dirty="0"/>
              <a:t>clear and topical studies makes you more attractive and publish better, faster and with higher impact factors</a:t>
            </a:r>
            <a:r>
              <a:rPr lang="en-AU" sz="2000" dirty="0" smtClean="0"/>
              <a:t>. Where you are matters.”</a:t>
            </a:r>
          </a:p>
        </p:txBody>
      </p:sp>
      <p:sp>
        <p:nvSpPr>
          <p:cNvPr id="5" name="Rectangle 4"/>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442827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308295"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p:cNvPicPr>
            <a:picLocks noChangeAspect="1"/>
          </p:cNvPicPr>
          <p:nvPr/>
        </p:nvPicPr>
        <p:blipFill rotWithShape="1">
          <a:blip r:embed="rId2"/>
          <a:srcRect r="41471" b="40400"/>
          <a:stretch/>
        </p:blipFill>
        <p:spPr>
          <a:xfrm>
            <a:off x="1748407" y="437030"/>
            <a:ext cx="10017400" cy="5735171"/>
          </a:xfrm>
          <a:prstGeom prst="rect">
            <a:avLst/>
          </a:prstGeom>
        </p:spPr>
      </p:pic>
      <p:sp>
        <p:nvSpPr>
          <p:cNvPr id="11" name="Rectangle 10"/>
          <p:cNvSpPr/>
          <p:nvPr/>
        </p:nvSpPr>
        <p:spPr>
          <a:xfrm>
            <a:off x="4747430" y="2489050"/>
            <a:ext cx="1519966" cy="24325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 name="Straight Arrow Connector 14"/>
          <p:cNvCxnSpPr/>
          <p:nvPr/>
        </p:nvCxnSpPr>
        <p:spPr>
          <a:xfrm flipH="1">
            <a:off x="5298141" y="4182035"/>
            <a:ext cx="2487706" cy="3765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901509" y="3723963"/>
            <a:ext cx="1058623" cy="923330"/>
          </a:xfrm>
          <a:prstGeom prst="rect">
            <a:avLst/>
          </a:prstGeom>
          <a:noFill/>
        </p:spPr>
        <p:txBody>
          <a:bodyPr wrap="none" rtlCol="0">
            <a:spAutoFit/>
          </a:bodyPr>
          <a:lstStyle/>
          <a:p>
            <a:r>
              <a:rPr lang="en-AU" dirty="0" err="1" smtClean="0"/>
              <a:t>tldr</a:t>
            </a:r>
            <a:r>
              <a:rPr lang="en-AU" dirty="0" smtClean="0"/>
              <a:t>? </a:t>
            </a:r>
          </a:p>
          <a:p>
            <a:r>
              <a:rPr lang="en-AU" dirty="0" smtClean="0"/>
              <a:t>Absent?</a:t>
            </a:r>
          </a:p>
          <a:p>
            <a:r>
              <a:rPr lang="en-AU" dirty="0" smtClean="0"/>
              <a:t>Gave up?</a:t>
            </a:r>
            <a:endParaRPr lang="en-AU" dirty="0"/>
          </a:p>
        </p:txBody>
      </p:sp>
    </p:spTree>
    <p:extLst>
      <p:ext uri="{BB962C8B-B14F-4D97-AF65-F5344CB8AC3E}">
        <p14:creationId xmlns:p14="http://schemas.microsoft.com/office/powerpoint/2010/main" val="19308550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598" y="250031"/>
            <a:ext cx="10366830" cy="1325563"/>
          </a:xfrm>
        </p:spPr>
        <p:txBody>
          <a:bodyPr/>
          <a:lstStyle/>
          <a:p>
            <a:r>
              <a:rPr lang="en-AU" b="1" dirty="0" smtClean="0"/>
              <a:t>Who, What or Where?</a:t>
            </a:r>
            <a:endParaRPr lang="en-AU" dirty="0"/>
          </a:p>
        </p:txBody>
      </p:sp>
      <p:sp>
        <p:nvSpPr>
          <p:cNvPr id="3" name="Content Placeholder 2"/>
          <p:cNvSpPr>
            <a:spLocks noGrp="1"/>
          </p:cNvSpPr>
          <p:nvPr>
            <p:ph idx="1"/>
          </p:nvPr>
        </p:nvSpPr>
        <p:spPr>
          <a:xfrm>
            <a:off x="1625598" y="1390650"/>
            <a:ext cx="9771743" cy="5105401"/>
          </a:xfrm>
        </p:spPr>
        <p:txBody>
          <a:bodyPr>
            <a:normAutofit/>
          </a:bodyPr>
          <a:lstStyle/>
          <a:p>
            <a:pPr marL="0" indent="0">
              <a:buNone/>
            </a:pPr>
            <a:r>
              <a:rPr lang="en-AU" sz="2000" b="1" dirty="0" smtClean="0"/>
              <a:t>Is it who you know, what you know or where you are at the time? </a:t>
            </a:r>
            <a:br>
              <a:rPr lang="en-AU" sz="2000" b="1" dirty="0" smtClean="0"/>
            </a:br>
            <a:r>
              <a:rPr lang="en-AU" sz="2000" i="1" dirty="0" smtClean="0"/>
              <a:t>The answer to these questions changes at each stage of your career.</a:t>
            </a:r>
          </a:p>
          <a:p>
            <a:pPr marL="0" indent="0">
              <a:buNone/>
            </a:pPr>
            <a:r>
              <a:rPr lang="en-AU" sz="2000" b="1" dirty="0" smtClean="0"/>
              <a:t>Emily Freeman</a:t>
            </a:r>
          </a:p>
          <a:p>
            <a:pPr marL="0" indent="0">
              <a:buNone/>
            </a:pPr>
            <a:r>
              <a:rPr lang="en-AU" sz="2000" dirty="0" smtClean="0"/>
              <a:t>“Where </a:t>
            </a:r>
            <a:r>
              <a:rPr lang="en-AU" sz="2000" dirty="0"/>
              <a:t>you are also matters for getting jobs or post-docs. If you are available for a post-doc, if you have skills and the person hiring knows it, if you can start now and maximise the Grant Funding </a:t>
            </a:r>
            <a:r>
              <a:rPr lang="en-AU" sz="2000" dirty="0" smtClean="0"/>
              <a:t>that </a:t>
            </a:r>
            <a:r>
              <a:rPr lang="en-AU" sz="2000" dirty="0"/>
              <a:t>PI has, you are the obvious choice. </a:t>
            </a:r>
            <a:r>
              <a:rPr lang="en-AU" sz="2000" dirty="0" smtClean="0"/>
              <a:t>But, you </a:t>
            </a:r>
            <a:r>
              <a:rPr lang="en-AU" sz="2000" dirty="0"/>
              <a:t>have to make sure the person knows it. You need to be able to say, ‘Hi </a:t>
            </a:r>
            <a:r>
              <a:rPr lang="en-AU" sz="2000" dirty="0" smtClean="0"/>
              <a:t>Academic, </a:t>
            </a:r>
            <a:r>
              <a:rPr lang="en-AU" sz="2000" dirty="0"/>
              <a:t>do you have a post doc position available in the near future, because I would very much like to work with you?” Once they know, then you are on their radar, and when they have a position available, you might just get first preference</a:t>
            </a:r>
            <a:r>
              <a:rPr lang="en-AU" sz="2000" dirty="0" smtClean="0"/>
              <a:t>.”</a:t>
            </a:r>
          </a:p>
          <a:p>
            <a:pPr marL="0" indent="0">
              <a:buNone/>
            </a:pPr>
            <a:endParaRPr lang="en-AU" sz="2000" dirty="0"/>
          </a:p>
          <a:p>
            <a:pPr marL="0" indent="0">
              <a:buNone/>
            </a:pPr>
            <a:r>
              <a:rPr lang="en-AU" sz="2000" dirty="0" smtClean="0"/>
              <a:t>“Last </a:t>
            </a:r>
            <a:r>
              <a:rPr lang="en-AU" sz="2000" dirty="0"/>
              <a:t>is what you know. Unless you are the 1 in 10’000, who can do such high impact research that every university wants to hire you and everyone wants to work with you; what you know matters least. </a:t>
            </a:r>
            <a:r>
              <a:rPr lang="en-AU" sz="2000" dirty="0" smtClean="0"/>
              <a:t>“</a:t>
            </a:r>
          </a:p>
        </p:txBody>
      </p:sp>
      <p:sp>
        <p:nvSpPr>
          <p:cNvPr id="5" name="Rectangle 4"/>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2130403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598" y="250031"/>
            <a:ext cx="10366830" cy="1325563"/>
          </a:xfrm>
        </p:spPr>
        <p:txBody>
          <a:bodyPr/>
          <a:lstStyle/>
          <a:p>
            <a:r>
              <a:rPr lang="en-AU" b="1" dirty="0" smtClean="0"/>
              <a:t>Who, What or Where?</a:t>
            </a:r>
            <a:endParaRPr lang="en-AU" dirty="0"/>
          </a:p>
        </p:txBody>
      </p:sp>
      <p:sp>
        <p:nvSpPr>
          <p:cNvPr id="3" name="Content Placeholder 2"/>
          <p:cNvSpPr>
            <a:spLocks noGrp="1"/>
          </p:cNvSpPr>
          <p:nvPr>
            <p:ph idx="1"/>
          </p:nvPr>
        </p:nvSpPr>
        <p:spPr>
          <a:xfrm>
            <a:off x="1625598" y="1390650"/>
            <a:ext cx="9771743" cy="5332879"/>
          </a:xfrm>
        </p:spPr>
        <p:txBody>
          <a:bodyPr>
            <a:normAutofit fontScale="92500" lnSpcReduction="10000"/>
          </a:bodyPr>
          <a:lstStyle/>
          <a:p>
            <a:pPr marL="0" indent="0">
              <a:buNone/>
            </a:pPr>
            <a:r>
              <a:rPr lang="en-AU" sz="2000" b="1" dirty="0" smtClean="0"/>
              <a:t>Is it who you know, what you know or where you are at the time? </a:t>
            </a:r>
            <a:br>
              <a:rPr lang="en-AU" sz="2000" b="1" dirty="0" smtClean="0"/>
            </a:br>
            <a:r>
              <a:rPr lang="en-AU" sz="2000" i="1" dirty="0" smtClean="0"/>
              <a:t>The answer to these questions changes at each stage of your career.</a:t>
            </a:r>
          </a:p>
          <a:p>
            <a:pPr marL="0" indent="0">
              <a:buNone/>
            </a:pPr>
            <a:r>
              <a:rPr lang="en-AU" sz="2000" b="1" dirty="0" smtClean="0"/>
              <a:t>Guy Hawkins</a:t>
            </a:r>
          </a:p>
          <a:p>
            <a:pPr marL="0" indent="0">
              <a:buNone/>
            </a:pPr>
            <a:r>
              <a:rPr lang="en-AU" sz="2000" dirty="0" smtClean="0"/>
              <a:t>“For getting a job, it’s who you know. For keeping your job, it’s what you know.”</a:t>
            </a:r>
            <a:br>
              <a:rPr lang="en-AU" sz="2000" dirty="0" smtClean="0"/>
            </a:br>
            <a:r>
              <a:rPr lang="en-AU" sz="2000" dirty="0" smtClean="0"/>
              <a:t>“When going for a promotion, it’s what leverage you have.”</a:t>
            </a:r>
          </a:p>
          <a:p>
            <a:pPr marL="0" indent="0">
              <a:buNone/>
            </a:pPr>
            <a:endParaRPr lang="en-AU" sz="2000" dirty="0"/>
          </a:p>
          <a:p>
            <a:pPr marL="0" indent="0">
              <a:buNone/>
            </a:pPr>
            <a:r>
              <a:rPr lang="en-AU" sz="2000" b="1" dirty="0" smtClean="0"/>
              <a:t>Robert Taylor</a:t>
            </a:r>
          </a:p>
          <a:p>
            <a:pPr marL="0" indent="0">
              <a:buNone/>
            </a:pPr>
            <a:r>
              <a:rPr lang="en-AU" sz="2000" dirty="0" smtClean="0"/>
              <a:t>“It’s what you know, then who you know. I got my Cambridge position because I knew Bayes and impressed my Supervisor. But I got my Sydney Post-Doc because I literally emailed Chris and asked to work for him. He hired me as an R.A., and then a Post-Doc.”</a:t>
            </a:r>
          </a:p>
          <a:p>
            <a:pPr marL="0" indent="0">
              <a:buNone/>
            </a:pPr>
            <a:endParaRPr lang="en-AU" sz="2000" dirty="0"/>
          </a:p>
          <a:p>
            <a:pPr marL="0" indent="0">
              <a:buNone/>
            </a:pPr>
            <a:r>
              <a:rPr lang="en-AU" sz="2000" b="1" dirty="0" smtClean="0"/>
              <a:t>Ami </a:t>
            </a:r>
            <a:r>
              <a:rPr lang="en-AU" sz="2000" b="1" dirty="0" err="1" smtClean="0"/>
              <a:t>Eidels</a:t>
            </a:r>
            <a:endParaRPr lang="en-AU" sz="2000" b="1" dirty="0" smtClean="0"/>
          </a:p>
          <a:p>
            <a:pPr marL="0" indent="0">
              <a:buNone/>
            </a:pPr>
            <a:r>
              <a:rPr lang="en-AU" sz="2000" dirty="0" smtClean="0"/>
              <a:t>“It’s all of them, at different points in your career.”</a:t>
            </a:r>
          </a:p>
          <a:p>
            <a:pPr marL="0" indent="0">
              <a:buNone/>
            </a:pPr>
            <a:endParaRPr lang="en-AU" sz="2000" dirty="0"/>
          </a:p>
          <a:p>
            <a:pPr marL="0" indent="0">
              <a:buNone/>
            </a:pPr>
            <a:r>
              <a:rPr lang="en-AU" sz="2000" b="1" dirty="0" smtClean="0"/>
              <a:t>Simon Lilburn</a:t>
            </a:r>
          </a:p>
          <a:p>
            <a:pPr marL="0" indent="0">
              <a:buNone/>
            </a:pPr>
            <a:r>
              <a:rPr lang="en-AU" sz="2000" dirty="0" smtClean="0"/>
              <a:t>“Make sure they are not a total psycho. Find a balance between research, person &amp; style”.</a:t>
            </a:r>
          </a:p>
        </p:txBody>
      </p:sp>
      <p:sp>
        <p:nvSpPr>
          <p:cNvPr id="5" name="Rectangle 4"/>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749478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598" y="250031"/>
            <a:ext cx="10366830" cy="1325563"/>
          </a:xfrm>
        </p:spPr>
        <p:txBody>
          <a:bodyPr/>
          <a:lstStyle/>
          <a:p>
            <a:r>
              <a:rPr lang="en-AU" b="1" dirty="0" smtClean="0"/>
              <a:t>Mentorship</a:t>
            </a:r>
            <a:endParaRPr lang="en-AU" dirty="0"/>
          </a:p>
        </p:txBody>
      </p:sp>
      <p:sp>
        <p:nvSpPr>
          <p:cNvPr id="3" name="Content Placeholder 2"/>
          <p:cNvSpPr>
            <a:spLocks noGrp="1"/>
          </p:cNvSpPr>
          <p:nvPr>
            <p:ph idx="1"/>
          </p:nvPr>
        </p:nvSpPr>
        <p:spPr>
          <a:xfrm>
            <a:off x="1625598" y="1390650"/>
            <a:ext cx="9771743" cy="5105401"/>
          </a:xfrm>
        </p:spPr>
        <p:txBody>
          <a:bodyPr>
            <a:normAutofit/>
          </a:bodyPr>
          <a:lstStyle/>
          <a:p>
            <a:pPr marL="0" indent="0">
              <a:buNone/>
            </a:pPr>
            <a:r>
              <a:rPr lang="en-AU" sz="2000" b="1" dirty="0" smtClean="0"/>
              <a:t>What role did mentorship play in your career? </a:t>
            </a:r>
            <a:br>
              <a:rPr lang="en-AU" sz="2000" b="1" dirty="0" smtClean="0"/>
            </a:br>
            <a:endParaRPr lang="en-AU" sz="2000" b="1" dirty="0" smtClean="0"/>
          </a:p>
          <a:p>
            <a:pPr marL="0" indent="0">
              <a:buNone/>
            </a:pPr>
            <a:r>
              <a:rPr lang="en-AU" sz="2000" b="1" dirty="0" smtClean="0"/>
              <a:t>Emily Freeman</a:t>
            </a:r>
            <a:br>
              <a:rPr lang="en-AU" sz="2000" b="1" dirty="0" smtClean="0"/>
            </a:br>
            <a:r>
              <a:rPr lang="en-AU" sz="2000" dirty="0" smtClean="0"/>
              <a:t>“Not enough. I had one person above me and she wasn’t in a senior enough position to give me the advice that I really needed for long term planning…it is one of the biggest problems for women in STEM.” </a:t>
            </a:r>
          </a:p>
          <a:p>
            <a:pPr marL="0" indent="0">
              <a:buNone/>
            </a:pPr>
            <a:endParaRPr lang="en-AU" sz="2000" i="1" dirty="0" smtClean="0"/>
          </a:p>
          <a:p>
            <a:pPr marL="0" indent="0">
              <a:buNone/>
            </a:pPr>
            <a:r>
              <a:rPr lang="en-AU" sz="2000" b="1" dirty="0" smtClean="0"/>
              <a:t>Rob Taylor</a:t>
            </a:r>
          </a:p>
          <a:p>
            <a:pPr marL="0" indent="0">
              <a:buNone/>
            </a:pPr>
            <a:r>
              <a:rPr lang="en-AU" sz="2000" dirty="0" smtClean="0"/>
              <a:t>“I started my PhD in a lab with only me and my Supervisor. I moved to Sydney to work for Chris Donkin. Chris changed my life, so everything.”</a:t>
            </a:r>
          </a:p>
          <a:p>
            <a:pPr marL="0" indent="0">
              <a:buNone/>
            </a:pPr>
            <a:endParaRPr lang="en-AU" sz="2000" dirty="0"/>
          </a:p>
          <a:p>
            <a:pPr marL="0" indent="0">
              <a:buNone/>
            </a:pPr>
            <a:r>
              <a:rPr lang="en-AU" sz="2000" b="1" dirty="0" smtClean="0"/>
              <a:t>Guy Hawkins</a:t>
            </a:r>
            <a:br>
              <a:rPr lang="en-AU" sz="2000" b="1" dirty="0" smtClean="0"/>
            </a:br>
            <a:r>
              <a:rPr lang="en-AU" sz="2000" dirty="0"/>
              <a:t>“I was lucky to have Scott as a supervisor. I told him my plan was to become an academic and return to Newcastle…he began helping me get a position in Newcastle. He knew what I wanted, and he always advised me on how to get there</a:t>
            </a:r>
            <a:r>
              <a:rPr lang="en-AU" sz="2000" dirty="0" smtClean="0"/>
              <a:t>.”</a:t>
            </a:r>
            <a:endParaRPr lang="en-AU" sz="2000" dirty="0"/>
          </a:p>
          <a:p>
            <a:pPr marL="0" indent="0">
              <a:buNone/>
            </a:pPr>
            <a:endParaRPr lang="en-AU" sz="2000" b="1" dirty="0" smtClean="0"/>
          </a:p>
        </p:txBody>
      </p:sp>
      <p:sp>
        <p:nvSpPr>
          <p:cNvPr id="5" name="Rectangle 4"/>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6156018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598" y="250031"/>
            <a:ext cx="10366830" cy="1325563"/>
          </a:xfrm>
        </p:spPr>
        <p:txBody>
          <a:bodyPr/>
          <a:lstStyle/>
          <a:p>
            <a:r>
              <a:rPr lang="en-AU" b="1" dirty="0" smtClean="0"/>
              <a:t>The “Yes” lifestyle</a:t>
            </a:r>
            <a:endParaRPr lang="en-AU" dirty="0"/>
          </a:p>
        </p:txBody>
      </p:sp>
      <p:sp>
        <p:nvSpPr>
          <p:cNvPr id="3" name="Content Placeholder 2"/>
          <p:cNvSpPr>
            <a:spLocks noGrp="1"/>
          </p:cNvSpPr>
          <p:nvPr>
            <p:ph idx="1"/>
          </p:nvPr>
        </p:nvSpPr>
        <p:spPr>
          <a:xfrm>
            <a:off x="1625598" y="1390650"/>
            <a:ext cx="9771743" cy="5655609"/>
          </a:xfrm>
        </p:spPr>
        <p:txBody>
          <a:bodyPr>
            <a:normAutofit fontScale="92500" lnSpcReduction="10000"/>
          </a:bodyPr>
          <a:lstStyle/>
          <a:p>
            <a:pPr marL="0" indent="0">
              <a:buNone/>
            </a:pPr>
            <a:r>
              <a:rPr lang="en-AU" sz="2000" b="1" dirty="0" smtClean="0"/>
              <a:t>At your career level, do you still feel the need to say “yes” to every opportunity? </a:t>
            </a:r>
          </a:p>
          <a:p>
            <a:pPr marL="0" indent="0">
              <a:buNone/>
            </a:pPr>
            <a:r>
              <a:rPr lang="en-AU" sz="2000" b="1" dirty="0" smtClean="0"/>
              <a:t>Emily</a:t>
            </a:r>
            <a:r>
              <a:rPr lang="en-AU" sz="2000" dirty="0" smtClean="0"/>
              <a:t> – “For the first time, no. Now that I have a continuous contract, I feel that I can start saying no”.</a:t>
            </a:r>
          </a:p>
          <a:p>
            <a:pPr marL="0" indent="0">
              <a:buNone/>
            </a:pPr>
            <a:endParaRPr lang="en-AU" sz="2000" b="1" dirty="0"/>
          </a:p>
          <a:p>
            <a:pPr marL="0" indent="0">
              <a:buNone/>
            </a:pPr>
            <a:r>
              <a:rPr lang="en-AU" sz="2000" b="1" dirty="0" smtClean="0"/>
              <a:t>Rob </a:t>
            </a:r>
            <a:r>
              <a:rPr lang="en-AU" sz="2000" dirty="0" smtClean="0"/>
              <a:t>– “Yeah for sure. Imposter syndrome is real, and I really feel it. But I just keep saying yes and trying to be better and more valuable to the Uni.”</a:t>
            </a:r>
            <a:r>
              <a:rPr lang="en-AU" sz="2000" b="1" dirty="0" smtClean="0"/>
              <a:t/>
            </a:r>
            <a:br>
              <a:rPr lang="en-AU" sz="2000" b="1" dirty="0" smtClean="0"/>
            </a:br>
            <a:endParaRPr lang="en-AU" sz="2000" b="1" dirty="0" smtClean="0"/>
          </a:p>
          <a:p>
            <a:pPr marL="0" indent="0">
              <a:buNone/>
            </a:pPr>
            <a:r>
              <a:rPr lang="en-AU" sz="2000" b="1" dirty="0" smtClean="0"/>
              <a:t>Guy </a:t>
            </a:r>
            <a:r>
              <a:rPr lang="en-AU" sz="2000" dirty="0" smtClean="0"/>
              <a:t>– “No, but I feel like if I want to keep progressing I have to.”</a:t>
            </a:r>
            <a:endParaRPr lang="en-AU" sz="2000" b="1" dirty="0"/>
          </a:p>
          <a:p>
            <a:pPr marL="0" indent="0">
              <a:buNone/>
            </a:pPr>
            <a:endParaRPr lang="en-AU" sz="2000" b="1" dirty="0" smtClean="0"/>
          </a:p>
          <a:p>
            <a:pPr marL="0" indent="0">
              <a:buNone/>
            </a:pPr>
            <a:r>
              <a:rPr lang="en-AU" sz="2000" b="1" dirty="0" smtClean="0"/>
              <a:t>Ami </a:t>
            </a:r>
            <a:r>
              <a:rPr lang="en-AU" sz="2000" dirty="0" smtClean="0"/>
              <a:t>– “My commitments are different now. I have 13 students, I don’t say yes to every opportunity, but I do have to say yes to each one of them. ‘Will you look at my thesis? Will you review my paper? Will you attend this meeting?’ It’s a different kind of yes.”</a:t>
            </a:r>
          </a:p>
          <a:p>
            <a:pPr marL="0" indent="0">
              <a:buNone/>
            </a:pPr>
            <a:endParaRPr lang="en-AU" sz="2000" dirty="0"/>
          </a:p>
          <a:p>
            <a:pPr marL="0" indent="0">
              <a:buNone/>
            </a:pPr>
            <a:r>
              <a:rPr lang="en-AU" sz="2000" b="1" dirty="0" smtClean="0"/>
              <a:t>Simon</a:t>
            </a:r>
            <a:r>
              <a:rPr lang="en-AU" sz="2000" dirty="0" smtClean="0"/>
              <a:t> – “You can say yes to things if you get an interesting skill out of it. People in academia will often exploit you if you open up, but, there are things to get out of this. Papers, skills, and re-orienting your career…Academic progress are non-linear on projects done. Nothing happens, then everything happens at once. You’ll say yes when you’re not busy, but then everyone wants them tomorrow! It is fine to not be constantly flat out all of the time.”</a:t>
            </a:r>
          </a:p>
        </p:txBody>
      </p:sp>
      <p:sp>
        <p:nvSpPr>
          <p:cNvPr id="5" name="Rectangle 4"/>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2914123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598" y="250031"/>
            <a:ext cx="10366830" cy="1325563"/>
          </a:xfrm>
        </p:spPr>
        <p:txBody>
          <a:bodyPr/>
          <a:lstStyle/>
          <a:p>
            <a:r>
              <a:rPr lang="en-AU" b="1" dirty="0" smtClean="0"/>
              <a:t>Normality</a:t>
            </a:r>
            <a:endParaRPr lang="en-AU" dirty="0"/>
          </a:p>
        </p:txBody>
      </p:sp>
      <p:sp>
        <p:nvSpPr>
          <p:cNvPr id="3" name="Content Placeholder 2"/>
          <p:cNvSpPr>
            <a:spLocks noGrp="1"/>
          </p:cNvSpPr>
          <p:nvPr>
            <p:ph idx="1"/>
          </p:nvPr>
        </p:nvSpPr>
        <p:spPr>
          <a:xfrm>
            <a:off x="1625598" y="1390650"/>
            <a:ext cx="9771743" cy="5105401"/>
          </a:xfrm>
        </p:spPr>
        <p:txBody>
          <a:bodyPr>
            <a:normAutofit/>
          </a:bodyPr>
          <a:lstStyle/>
          <a:p>
            <a:pPr marL="0" indent="0">
              <a:buNone/>
            </a:pPr>
            <a:r>
              <a:rPr lang="en-AU" sz="2000" b="1" dirty="0" smtClean="0"/>
              <a:t>Do you think your experience was normal?</a:t>
            </a:r>
          </a:p>
          <a:p>
            <a:pPr marL="0" indent="0">
              <a:buNone/>
            </a:pPr>
            <a:r>
              <a:rPr lang="en-AU" sz="2000" dirty="0" smtClean="0"/>
              <a:t>Emily Freeman – Yes</a:t>
            </a:r>
          </a:p>
          <a:p>
            <a:pPr marL="0" indent="0">
              <a:buNone/>
            </a:pPr>
            <a:r>
              <a:rPr lang="en-AU" sz="2000" dirty="0" smtClean="0"/>
              <a:t>Guy Hawkins – Yes</a:t>
            </a:r>
          </a:p>
          <a:p>
            <a:pPr marL="0" indent="0">
              <a:buNone/>
            </a:pPr>
            <a:r>
              <a:rPr lang="en-AU" sz="2000" dirty="0" smtClean="0"/>
              <a:t>Ami </a:t>
            </a:r>
            <a:r>
              <a:rPr lang="en-AU" sz="2000" dirty="0" err="1" smtClean="0"/>
              <a:t>Eidels</a:t>
            </a:r>
            <a:r>
              <a:rPr lang="en-AU" sz="2000" dirty="0" smtClean="0"/>
              <a:t> – Yes</a:t>
            </a:r>
          </a:p>
          <a:p>
            <a:pPr marL="0" indent="0">
              <a:buNone/>
            </a:pPr>
            <a:r>
              <a:rPr lang="en-AU" sz="2000" dirty="0"/>
              <a:t>Robert Taylor – “My experience was my experience. I don’t know how relatively normal it was to others</a:t>
            </a:r>
            <a:r>
              <a:rPr lang="en-AU" sz="2000" dirty="0" smtClean="0"/>
              <a:t>. It was a fluke.”</a:t>
            </a:r>
            <a:endParaRPr lang="en-AU" sz="2000" dirty="0"/>
          </a:p>
          <a:p>
            <a:pPr marL="0" indent="0">
              <a:buNone/>
            </a:pPr>
            <a:endParaRPr lang="en-AU" sz="2000" dirty="0"/>
          </a:p>
          <a:p>
            <a:pPr marL="0" indent="0">
              <a:buNone/>
            </a:pPr>
            <a:r>
              <a:rPr lang="en-AU" sz="2000" b="1" dirty="0" smtClean="0"/>
              <a:t>Were these experiences the same?</a:t>
            </a:r>
          </a:p>
          <a:p>
            <a:pPr marL="0" indent="0">
              <a:buNone/>
            </a:pPr>
            <a:r>
              <a:rPr lang="en-AU" sz="2000" b="1" dirty="0" smtClean="0"/>
              <a:t>	No.</a:t>
            </a:r>
          </a:p>
          <a:p>
            <a:pPr marL="0" indent="0">
              <a:buNone/>
            </a:pPr>
            <a:endParaRPr lang="en-AU" sz="2000" dirty="0"/>
          </a:p>
          <a:p>
            <a:pPr marL="0" indent="0">
              <a:buNone/>
            </a:pPr>
            <a:r>
              <a:rPr lang="en-AU" sz="2000" dirty="0" smtClean="0"/>
              <a:t>There are many ways to a career in academia. Every academic has a different story. If you want the academic life, believe in yourself, take the opportunities you can, and ask those above you how they made it.</a:t>
            </a:r>
          </a:p>
          <a:p>
            <a:pPr marL="0" indent="0">
              <a:buNone/>
            </a:pPr>
            <a:endParaRPr lang="en-AU" sz="2000" dirty="0" smtClean="0"/>
          </a:p>
        </p:txBody>
      </p:sp>
      <p:sp>
        <p:nvSpPr>
          <p:cNvPr id="5" name="Rectangle 4"/>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221636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598" y="250031"/>
            <a:ext cx="10366830" cy="1325563"/>
          </a:xfrm>
        </p:spPr>
        <p:txBody>
          <a:bodyPr/>
          <a:lstStyle/>
          <a:p>
            <a:r>
              <a:rPr lang="en-AU" b="1" dirty="0" smtClean="0"/>
              <a:t>Other comments</a:t>
            </a:r>
            <a:endParaRPr lang="en-AU" dirty="0"/>
          </a:p>
        </p:txBody>
      </p:sp>
      <p:sp>
        <p:nvSpPr>
          <p:cNvPr id="3" name="Content Placeholder 2"/>
          <p:cNvSpPr>
            <a:spLocks noGrp="1"/>
          </p:cNvSpPr>
          <p:nvPr>
            <p:ph idx="1"/>
          </p:nvPr>
        </p:nvSpPr>
        <p:spPr>
          <a:xfrm>
            <a:off x="1625598" y="1390650"/>
            <a:ext cx="9771743" cy="5105401"/>
          </a:xfrm>
        </p:spPr>
        <p:txBody>
          <a:bodyPr>
            <a:normAutofit/>
          </a:bodyPr>
          <a:lstStyle/>
          <a:p>
            <a:pPr marL="0" indent="0">
              <a:buNone/>
            </a:pPr>
            <a:r>
              <a:rPr lang="en-AU" sz="2000" b="1" dirty="0" smtClean="0"/>
              <a:t>Is there anything you wish you could tell current PhD students?</a:t>
            </a:r>
          </a:p>
          <a:p>
            <a:pPr marL="0" indent="0">
              <a:buNone/>
            </a:pPr>
            <a:r>
              <a:rPr lang="en-AU" sz="2000" b="1" dirty="0" smtClean="0"/>
              <a:t>Jobs</a:t>
            </a:r>
          </a:p>
          <a:p>
            <a:pPr marL="0" indent="0">
              <a:buNone/>
            </a:pPr>
            <a:r>
              <a:rPr lang="en-AU" sz="2000" dirty="0" smtClean="0"/>
              <a:t>“It’s a tricky balance between supervisor and student, in what you convey. It’s a balance between knowing it’s hard to get a job in academia, and not being deceitful to keep your students motivated…We (supervisors) need to be better trained to teach about these things (jobs outside of academia).” – Guy Hawkins</a:t>
            </a:r>
            <a:br>
              <a:rPr lang="en-AU" sz="2000" dirty="0" smtClean="0"/>
            </a:br>
            <a:r>
              <a:rPr lang="en-AU" sz="2000" dirty="0" smtClean="0"/>
              <a:t/>
            </a:r>
            <a:br>
              <a:rPr lang="en-AU" sz="2000" dirty="0" smtClean="0"/>
            </a:br>
            <a:r>
              <a:rPr lang="en-AU" sz="2000" dirty="0" smtClean="0"/>
              <a:t>“No one in academia knows what ‘Industry’ really means. We don’t do that.” – Ami </a:t>
            </a:r>
            <a:r>
              <a:rPr lang="en-AU" sz="2000" dirty="0" err="1" smtClean="0"/>
              <a:t>Eidels</a:t>
            </a:r>
            <a:r>
              <a:rPr lang="en-AU" sz="2000" dirty="0"/>
              <a:t/>
            </a:r>
            <a:br>
              <a:rPr lang="en-AU" sz="2000" dirty="0"/>
            </a:br>
            <a:r>
              <a:rPr lang="en-AU" sz="2000" dirty="0" smtClean="0"/>
              <a:t/>
            </a:r>
            <a:br>
              <a:rPr lang="en-AU" sz="2000" dirty="0" smtClean="0"/>
            </a:br>
            <a:r>
              <a:rPr lang="en-AU" sz="2000" dirty="0" smtClean="0"/>
              <a:t>“Have a reasonable set </a:t>
            </a:r>
            <a:r>
              <a:rPr lang="en-AU" sz="2000" dirty="0"/>
              <a:t>of expectations. A lot of people come into academia and research with expectations on what </a:t>
            </a:r>
            <a:r>
              <a:rPr lang="en-AU" sz="2000" dirty="0" smtClean="0"/>
              <a:t>will </a:t>
            </a:r>
            <a:r>
              <a:rPr lang="en-AU" sz="2000" dirty="0"/>
              <a:t>be done, and what </a:t>
            </a:r>
            <a:r>
              <a:rPr lang="en-AU" sz="2000" dirty="0" smtClean="0"/>
              <a:t>they will be doing…Be ready for a contingency plan.” – Ami </a:t>
            </a:r>
            <a:r>
              <a:rPr lang="en-AU" sz="2000" dirty="0" err="1" smtClean="0"/>
              <a:t>Eidels</a:t>
            </a:r>
            <a:endParaRPr lang="en-AU" sz="2000" dirty="0" smtClean="0"/>
          </a:p>
          <a:p>
            <a:pPr marL="0" indent="0">
              <a:buNone/>
            </a:pPr>
            <a:endParaRPr lang="en-AU" sz="2000" dirty="0" smtClean="0"/>
          </a:p>
          <a:p>
            <a:pPr marL="0" indent="0">
              <a:buNone/>
            </a:pPr>
            <a:r>
              <a:rPr lang="en-AU" sz="2000" b="1" dirty="0" smtClean="0"/>
              <a:t>But also Ami </a:t>
            </a:r>
            <a:r>
              <a:rPr lang="en-AU" sz="2000" b="1" dirty="0" err="1" smtClean="0"/>
              <a:t>Eidels</a:t>
            </a:r>
            <a:endParaRPr lang="en-AU" sz="2000" b="1" dirty="0" smtClean="0"/>
          </a:p>
          <a:p>
            <a:pPr marL="0" indent="0">
              <a:buNone/>
            </a:pPr>
            <a:r>
              <a:rPr lang="en-AU" sz="2000" dirty="0" smtClean="0"/>
              <a:t>“Don’t </a:t>
            </a:r>
            <a:r>
              <a:rPr lang="en-AU" sz="2000" dirty="0"/>
              <a:t>stop believing in yourself. There are many different ways to get to your outcome</a:t>
            </a:r>
            <a:r>
              <a:rPr lang="en-AU" sz="2000" dirty="0" smtClean="0"/>
              <a:t>.”</a:t>
            </a:r>
          </a:p>
        </p:txBody>
      </p:sp>
      <p:sp>
        <p:nvSpPr>
          <p:cNvPr id="5" name="Rectangle 4"/>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7405122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598" y="250031"/>
            <a:ext cx="10366830" cy="1325563"/>
          </a:xfrm>
        </p:spPr>
        <p:txBody>
          <a:bodyPr/>
          <a:lstStyle/>
          <a:p>
            <a:r>
              <a:rPr lang="en-AU" b="1" dirty="0" smtClean="0"/>
              <a:t>Other comments</a:t>
            </a:r>
            <a:endParaRPr lang="en-AU" dirty="0"/>
          </a:p>
        </p:txBody>
      </p:sp>
      <p:sp>
        <p:nvSpPr>
          <p:cNvPr id="3" name="Content Placeholder 2"/>
          <p:cNvSpPr>
            <a:spLocks noGrp="1"/>
          </p:cNvSpPr>
          <p:nvPr>
            <p:ph idx="1"/>
          </p:nvPr>
        </p:nvSpPr>
        <p:spPr>
          <a:xfrm>
            <a:off x="1625598" y="1390650"/>
            <a:ext cx="9771743" cy="5105401"/>
          </a:xfrm>
        </p:spPr>
        <p:txBody>
          <a:bodyPr>
            <a:normAutofit/>
          </a:bodyPr>
          <a:lstStyle/>
          <a:p>
            <a:pPr marL="0" indent="0">
              <a:buNone/>
            </a:pPr>
            <a:r>
              <a:rPr lang="en-AU" sz="2000" b="1" dirty="0" smtClean="0"/>
              <a:t>Is there anything you wish you could tell current PhD students?</a:t>
            </a:r>
          </a:p>
          <a:p>
            <a:pPr marL="0" indent="0">
              <a:buNone/>
            </a:pPr>
            <a:r>
              <a:rPr lang="en-AU" sz="2000" b="1" dirty="0" smtClean="0"/>
              <a:t>Ami </a:t>
            </a:r>
            <a:r>
              <a:rPr lang="en-AU" sz="2000" b="1" dirty="0" err="1" smtClean="0"/>
              <a:t>Eidels</a:t>
            </a:r>
            <a:endParaRPr lang="en-AU" sz="2000" b="1" dirty="0" smtClean="0"/>
          </a:p>
          <a:p>
            <a:pPr marL="0" indent="0">
              <a:buNone/>
            </a:pPr>
            <a:r>
              <a:rPr lang="en-AU" sz="2000" dirty="0" smtClean="0"/>
              <a:t>“Don’t </a:t>
            </a:r>
            <a:r>
              <a:rPr lang="en-AU" sz="2000" dirty="0"/>
              <a:t>stop believing in yourself. There are many different ways to get to your outcome</a:t>
            </a:r>
            <a:r>
              <a:rPr lang="en-AU" sz="2000" dirty="0" smtClean="0"/>
              <a:t>.”</a:t>
            </a:r>
          </a:p>
          <a:p>
            <a:pPr marL="0" indent="0">
              <a:buNone/>
            </a:pPr>
            <a:endParaRPr lang="en-AU" sz="2000" dirty="0"/>
          </a:p>
          <a:p>
            <a:pPr marL="0" indent="0">
              <a:buNone/>
            </a:pPr>
            <a:r>
              <a:rPr lang="en-AU" sz="2000" dirty="0" smtClean="0"/>
              <a:t>“Specific </a:t>
            </a:r>
            <a:r>
              <a:rPr lang="en-AU" sz="2000" dirty="0"/>
              <a:t>opportunities are rare, but other opportunities are always there. </a:t>
            </a:r>
            <a:r>
              <a:rPr lang="en-AU" sz="2000" dirty="0" smtClean="0"/>
              <a:t>If </a:t>
            </a:r>
            <a:r>
              <a:rPr lang="en-AU" sz="2000" dirty="0"/>
              <a:t>you are </a:t>
            </a:r>
            <a:r>
              <a:rPr lang="en-AU" sz="2000" dirty="0" smtClean="0"/>
              <a:t>flexible </a:t>
            </a:r>
            <a:r>
              <a:rPr lang="en-AU" sz="2000" dirty="0"/>
              <a:t>and nimble enough, you can get where you want to go</a:t>
            </a:r>
            <a:r>
              <a:rPr lang="en-AU" sz="2000" dirty="0" smtClean="0"/>
              <a:t>.”</a:t>
            </a:r>
          </a:p>
          <a:p>
            <a:pPr marL="0" indent="0">
              <a:buNone/>
            </a:pPr>
            <a:endParaRPr lang="en-AU" sz="2000" dirty="0"/>
          </a:p>
          <a:p>
            <a:pPr marL="0" indent="0">
              <a:buNone/>
            </a:pPr>
            <a:r>
              <a:rPr lang="en-AU" sz="2000" dirty="0" smtClean="0"/>
              <a:t>“If </a:t>
            </a:r>
            <a:r>
              <a:rPr lang="en-AU" sz="2000" dirty="0"/>
              <a:t>an opportunity occurs, you should be ready to get it. But if it passes you by, you need to be ready for the next one to get to your desirable </a:t>
            </a:r>
            <a:r>
              <a:rPr lang="en-AU" sz="2000" dirty="0" smtClean="0"/>
              <a:t>direction.”</a:t>
            </a:r>
            <a:endParaRPr lang="en-AU" sz="2000" dirty="0"/>
          </a:p>
          <a:p>
            <a:pPr marL="0" indent="0">
              <a:buNone/>
            </a:pPr>
            <a:endParaRPr lang="en-AU" sz="2000" dirty="0" smtClean="0"/>
          </a:p>
          <a:p>
            <a:pPr marL="0" indent="0">
              <a:buNone/>
            </a:pPr>
            <a:r>
              <a:rPr lang="en-AU" sz="2000" dirty="0" smtClean="0"/>
              <a:t>“Find </a:t>
            </a:r>
            <a:r>
              <a:rPr lang="en-AU" sz="2000" dirty="0"/>
              <a:t>something you like to do. Hobby, sport, something. Do not make your entire life about that Grant, that Paper. Have something else you like to do and can appreciate. </a:t>
            </a:r>
            <a:r>
              <a:rPr lang="en-AU" sz="2000" dirty="0" smtClean="0"/>
              <a:t>In other words, get a life.”</a:t>
            </a:r>
          </a:p>
        </p:txBody>
      </p:sp>
      <p:sp>
        <p:nvSpPr>
          <p:cNvPr id="5" name="Rectangle 4"/>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8350368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5598" y="263679"/>
            <a:ext cx="10366830" cy="5522972"/>
          </a:xfrm>
        </p:spPr>
        <p:txBody>
          <a:bodyPr>
            <a:normAutofit/>
          </a:bodyPr>
          <a:lstStyle/>
          <a:p>
            <a:r>
              <a:rPr lang="en-AU" b="1" dirty="0" smtClean="0"/>
              <a:t>Thanks for listening</a:t>
            </a:r>
            <a:br>
              <a:rPr lang="en-AU" b="1" dirty="0" smtClean="0"/>
            </a:br>
            <a:r>
              <a:rPr lang="en-AU" b="1" dirty="0"/>
              <a:t/>
            </a:r>
            <a:br>
              <a:rPr lang="en-AU" b="1" dirty="0"/>
            </a:br>
            <a:r>
              <a:rPr lang="en-AU" b="1" dirty="0" smtClean="0"/>
              <a:t/>
            </a:r>
            <a:br>
              <a:rPr lang="en-AU" b="1" dirty="0" smtClean="0"/>
            </a:br>
            <a:r>
              <a:rPr lang="en-AU" b="1" dirty="0" smtClean="0"/>
              <a:t>						Questions?</a:t>
            </a:r>
            <a:endParaRPr lang="en-AU" dirty="0"/>
          </a:p>
        </p:txBody>
      </p:sp>
      <p:sp>
        <p:nvSpPr>
          <p:cNvPr id="5" name="Rectangle 4"/>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733962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Making the PhD Easier</a:t>
            </a:r>
            <a:endParaRPr lang="en-AU" b="1" dirty="0"/>
          </a:p>
        </p:txBody>
      </p:sp>
      <p:sp>
        <p:nvSpPr>
          <p:cNvPr id="3" name="Content Placeholder 2"/>
          <p:cNvSpPr>
            <a:spLocks noGrp="1"/>
          </p:cNvSpPr>
          <p:nvPr>
            <p:ph idx="1"/>
          </p:nvPr>
        </p:nvSpPr>
        <p:spPr>
          <a:xfrm>
            <a:off x="1816098" y="1510933"/>
            <a:ext cx="9888222" cy="5242563"/>
          </a:xfrm>
        </p:spPr>
        <p:txBody>
          <a:bodyPr>
            <a:normAutofit/>
          </a:bodyPr>
          <a:lstStyle/>
          <a:p>
            <a:pPr marL="0" indent="0">
              <a:buNone/>
            </a:pPr>
            <a:r>
              <a:rPr lang="en-AU" sz="2600" b="1" dirty="0" smtClean="0"/>
              <a:t>Relatively Obvious Topics</a:t>
            </a:r>
          </a:p>
          <a:p>
            <a:pPr>
              <a:buFontTx/>
              <a:buChar char="-"/>
            </a:pPr>
            <a:r>
              <a:rPr lang="en-AU" sz="2600" dirty="0" smtClean="0"/>
              <a:t>A </a:t>
            </a:r>
            <a:r>
              <a:rPr lang="en-AU" sz="2600" dirty="0"/>
              <a:t>Research </a:t>
            </a:r>
            <a:r>
              <a:rPr lang="en-AU" sz="2600" dirty="0" smtClean="0"/>
              <a:t>Scholarship and Supportive Supervisor</a:t>
            </a:r>
            <a:endParaRPr lang="en-AU" sz="2600" dirty="0"/>
          </a:p>
          <a:p>
            <a:pPr>
              <a:buFontTx/>
              <a:buChar char="-"/>
            </a:pPr>
            <a:r>
              <a:rPr lang="en-AU" sz="2600" dirty="0" smtClean="0"/>
              <a:t>A </a:t>
            </a:r>
            <a:r>
              <a:rPr lang="en-AU" sz="2600" dirty="0"/>
              <a:t>friendly and supportive work environment </a:t>
            </a:r>
          </a:p>
          <a:p>
            <a:pPr>
              <a:buFontTx/>
              <a:buChar char="-"/>
            </a:pPr>
            <a:r>
              <a:rPr lang="en-AU" sz="2600" dirty="0" smtClean="0"/>
              <a:t>A supportive family who respects your choice to do a PhD</a:t>
            </a:r>
          </a:p>
          <a:p>
            <a:pPr>
              <a:buFontTx/>
              <a:buChar char="-"/>
            </a:pPr>
            <a:r>
              <a:rPr lang="en-AU" sz="2600" dirty="0" smtClean="0"/>
              <a:t>A </a:t>
            </a:r>
            <a:r>
              <a:rPr lang="en-AU" sz="2600" dirty="0"/>
              <a:t>financially and emotionally supportive Partner. </a:t>
            </a:r>
            <a:endParaRPr lang="en-AU" sz="2600" dirty="0" smtClean="0"/>
          </a:p>
          <a:p>
            <a:pPr>
              <a:buFontTx/>
              <a:buChar char="-"/>
            </a:pPr>
            <a:r>
              <a:rPr lang="en-AU" sz="2600" dirty="0" smtClean="0"/>
              <a:t>A work/life balance (but we’ll come back to that)</a:t>
            </a:r>
          </a:p>
          <a:p>
            <a:pPr>
              <a:buFontTx/>
              <a:buChar char="-"/>
            </a:pPr>
            <a:endParaRPr lang="en-AU" sz="2600" dirty="0"/>
          </a:p>
          <a:p>
            <a:pPr marL="0" indent="0">
              <a:buNone/>
            </a:pPr>
            <a:r>
              <a:rPr lang="en-AU" sz="2600" dirty="0" smtClean="0"/>
              <a:t>If you or someone you work with doesn’t have access to these, show some understanding, and if you can, help them because…</a:t>
            </a:r>
          </a:p>
          <a:p>
            <a:pPr marL="0" indent="0">
              <a:buNone/>
            </a:pPr>
            <a:r>
              <a:rPr lang="en-AU" sz="2600" dirty="0" smtClean="0"/>
              <a:t>- Friends</a:t>
            </a:r>
            <a:endParaRPr lang="en-AU" sz="2600" dirty="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5563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Supervision and Workstyle</a:t>
            </a:r>
            <a:endParaRPr lang="en-AU" b="1" dirty="0"/>
          </a:p>
        </p:txBody>
      </p:sp>
      <p:sp>
        <p:nvSpPr>
          <p:cNvPr id="3" name="Content Placeholder 2"/>
          <p:cNvSpPr>
            <a:spLocks noGrp="1"/>
          </p:cNvSpPr>
          <p:nvPr>
            <p:ph idx="1"/>
          </p:nvPr>
        </p:nvSpPr>
        <p:spPr>
          <a:xfrm>
            <a:off x="1705428" y="1575594"/>
            <a:ext cx="9771743" cy="4942114"/>
          </a:xfrm>
        </p:spPr>
        <p:txBody>
          <a:bodyPr>
            <a:normAutofit/>
          </a:bodyPr>
          <a:lstStyle/>
          <a:p>
            <a:pPr marL="0" indent="0">
              <a:buNone/>
            </a:pPr>
            <a:r>
              <a:rPr lang="en-AU" sz="2500" dirty="0" smtClean="0"/>
              <a:t>The PhD is an apprenticeship in Science. </a:t>
            </a:r>
          </a:p>
          <a:p>
            <a:pPr>
              <a:buFontTx/>
              <a:buChar char="-"/>
            </a:pPr>
            <a:r>
              <a:rPr lang="en-AU" sz="2500" dirty="0" smtClean="0"/>
              <a:t>You don’t have all of the answers. You’re not meant to. So ask for help.</a:t>
            </a:r>
          </a:p>
          <a:p>
            <a:pPr>
              <a:buFontTx/>
              <a:buChar char="-"/>
            </a:pPr>
            <a:endParaRPr lang="en-AU" sz="2500" dirty="0"/>
          </a:p>
          <a:p>
            <a:pPr>
              <a:buFontTx/>
              <a:buChar char="-"/>
            </a:pPr>
            <a:r>
              <a:rPr lang="en-AU" sz="2500" dirty="0" smtClean="0"/>
              <a:t>Imposter Syndrome is real.</a:t>
            </a:r>
          </a:p>
          <a:p>
            <a:pPr lvl="1">
              <a:buFontTx/>
              <a:buChar char="-"/>
            </a:pPr>
            <a:r>
              <a:rPr lang="en-AU" sz="2000" dirty="0" smtClean="0"/>
              <a:t>Give your imposter a name. Mine, is Jerry. </a:t>
            </a:r>
          </a:p>
          <a:p>
            <a:pPr lvl="1">
              <a:buFontTx/>
              <a:buChar char="-"/>
            </a:pPr>
            <a:r>
              <a:rPr lang="en-AU" sz="2000" dirty="0" smtClean="0"/>
              <a:t>When they hang around, </a:t>
            </a:r>
            <a:br>
              <a:rPr lang="en-AU" sz="2000" dirty="0" smtClean="0"/>
            </a:br>
            <a:r>
              <a:rPr lang="en-AU" sz="2000" dirty="0" smtClean="0"/>
              <a:t>introduce your Imposter to your friends</a:t>
            </a:r>
          </a:p>
          <a:p>
            <a:pPr lvl="1">
              <a:buFontTx/>
              <a:buChar char="-"/>
            </a:pPr>
            <a:r>
              <a:rPr lang="en-AU" sz="2000" dirty="0" smtClean="0"/>
              <a:t>When you need to,</a:t>
            </a:r>
            <a:br>
              <a:rPr lang="en-AU" sz="2000" dirty="0" smtClean="0"/>
            </a:br>
            <a:r>
              <a:rPr lang="en-AU" sz="2000" dirty="0" smtClean="0"/>
              <a:t>tell your imposter to go away</a:t>
            </a:r>
          </a:p>
          <a:p>
            <a:pPr lvl="1">
              <a:buFontTx/>
              <a:buChar char="-"/>
            </a:pPr>
            <a:r>
              <a:rPr lang="en-AU" sz="2000" dirty="0" smtClean="0"/>
              <a:t>Don’t let your imposter hold you back!</a:t>
            </a:r>
          </a:p>
          <a:p>
            <a:pPr marL="457200" lvl="1" indent="0">
              <a:buNone/>
            </a:pPr>
            <a:endParaRPr lang="en-AU" sz="2000" dirty="0"/>
          </a:p>
          <a:p>
            <a:pPr lvl="1">
              <a:buFontTx/>
              <a:buChar char="-"/>
            </a:pPr>
            <a:r>
              <a:rPr lang="en-AU" sz="2000" dirty="0" smtClean="0"/>
              <a:t>People deal with negative emotions better when discussed in the third person (</a:t>
            </a:r>
            <a:r>
              <a:rPr lang="en-AU" sz="2000" dirty="0" err="1" smtClean="0"/>
              <a:t>Kross</a:t>
            </a:r>
            <a:r>
              <a:rPr lang="en-AU" sz="2000" dirty="0" smtClean="0"/>
              <a:t>, 2011). Let your imposter deal with those negative emotions, so you don’t have to.</a:t>
            </a:r>
          </a:p>
          <a:p>
            <a:pPr marL="0" indent="0">
              <a:buNone/>
            </a:pPr>
            <a:endParaRPr lang="en-AU" sz="2600" baseline="30000" dirty="0" smtClean="0"/>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4" name="Picture 2" descr="Image result for jerry rick and mort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7200" y="2901157"/>
            <a:ext cx="3003550" cy="338537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jerry multiple rick and mor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0394" y="3303639"/>
            <a:ext cx="4865119" cy="246998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jerry multiple rick and mort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0394" y="3303639"/>
            <a:ext cx="4862527" cy="272301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90394" y="3303638"/>
            <a:ext cx="4853100" cy="272986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705428" y="6494795"/>
            <a:ext cx="10250085" cy="276999"/>
          </a:xfrm>
          <a:prstGeom prst="rect">
            <a:avLst/>
          </a:prstGeom>
        </p:spPr>
        <p:txBody>
          <a:bodyPr wrap="square">
            <a:spAutoFit/>
          </a:bodyPr>
          <a:lstStyle/>
          <a:p>
            <a:r>
              <a:rPr lang="en-AU" sz="1200" baseline="-25000" dirty="0"/>
              <a:t>1.</a:t>
            </a:r>
            <a:r>
              <a:rPr lang="en-AU" sz="1200" dirty="0"/>
              <a:t>Kross, E., &amp; </a:t>
            </a:r>
            <a:r>
              <a:rPr lang="en-AU" sz="1200" dirty="0" err="1"/>
              <a:t>Ayduk</a:t>
            </a:r>
            <a:r>
              <a:rPr lang="en-AU" sz="1200" dirty="0"/>
              <a:t>, O. (2011). Making meaning out of negative experiences by self-distancing. </a:t>
            </a:r>
            <a:r>
              <a:rPr lang="en-AU" sz="1200" i="1" dirty="0"/>
              <a:t>Current directions in psychological science</a:t>
            </a:r>
            <a:r>
              <a:rPr lang="en-AU" sz="1200" dirty="0"/>
              <a:t>, </a:t>
            </a:r>
            <a:r>
              <a:rPr lang="en-AU" sz="1200" i="1" dirty="0"/>
              <a:t>20</a:t>
            </a:r>
            <a:r>
              <a:rPr lang="en-AU" sz="1200" dirty="0"/>
              <a:t>(3), 187-191.</a:t>
            </a:r>
          </a:p>
        </p:txBody>
      </p:sp>
    </p:spTree>
    <p:extLst>
      <p:ext uri="{BB962C8B-B14F-4D97-AF65-F5344CB8AC3E}">
        <p14:creationId xmlns:p14="http://schemas.microsoft.com/office/powerpoint/2010/main" val="192659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subTnLst>
                                    <p:set>
                                      <p:cBhvr override="childStyle">
                                        <p:cTn dur="1" fill="hold" display="0" masterRel="nextClick" afterEffect="1"/>
                                        <p:tgtEl>
                                          <p:spTgt spid="3074"/>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6"/>
                                        </p:tgtEl>
                                        <p:attrNameLst>
                                          <p:attrName>style.visibility</p:attrName>
                                        </p:attrNameLst>
                                      </p:cBhvr>
                                      <p:to>
                                        <p:strVal val="visible"/>
                                      </p:to>
                                    </p:set>
                                  </p:childTnLst>
                                  <p:subTnLst>
                                    <p:set>
                                      <p:cBhvr override="childStyle">
                                        <p:cTn dur="1" fill="hold" display="0" masterRel="nextClick" afterEffect="1"/>
                                        <p:tgtEl>
                                          <p:spTgt spid="3076"/>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childTnLst>
                                  <p:subTnLst>
                                    <p:set>
                                      <p:cBhvr override="childStyle">
                                        <p:cTn dur="1" fill="hold" display="0" masterRel="nextClick" afterEffect="1"/>
                                        <p:tgtEl>
                                          <p:spTgt spid="3078"/>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80"/>
                                        </p:tgtEl>
                                        <p:attrNameLst>
                                          <p:attrName>style.visibility</p:attrName>
                                        </p:attrNameLst>
                                      </p:cBhvr>
                                      <p:to>
                                        <p:strVal val="visible"/>
                                      </p:to>
                                    </p:set>
                                  </p:childTnLst>
                                  <p:subTnLst>
                                    <p:set>
                                      <p:cBhvr override="childStyle">
                                        <p:cTn dur="1" fill="hold" display="0" masterRel="nextClick" afterEffect="1"/>
                                        <p:tgtEl>
                                          <p:spTgt spid="3080"/>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428" y="250031"/>
            <a:ext cx="10515600" cy="1325563"/>
          </a:xfrm>
        </p:spPr>
        <p:txBody>
          <a:bodyPr/>
          <a:lstStyle/>
          <a:p>
            <a:r>
              <a:rPr lang="en-AU" b="1" dirty="0" smtClean="0"/>
              <a:t>Supervision and Workstyle</a:t>
            </a:r>
            <a:endParaRPr lang="en-AU" b="1" dirty="0"/>
          </a:p>
        </p:txBody>
      </p:sp>
      <p:sp>
        <p:nvSpPr>
          <p:cNvPr id="3" name="Content Placeholder 2"/>
          <p:cNvSpPr>
            <a:spLocks noGrp="1"/>
          </p:cNvSpPr>
          <p:nvPr>
            <p:ph idx="1"/>
          </p:nvPr>
        </p:nvSpPr>
        <p:spPr>
          <a:xfrm>
            <a:off x="1705428" y="1575594"/>
            <a:ext cx="9771743" cy="4942114"/>
          </a:xfrm>
        </p:spPr>
        <p:txBody>
          <a:bodyPr>
            <a:normAutofit/>
          </a:bodyPr>
          <a:lstStyle/>
          <a:p>
            <a:pPr marL="0" indent="0">
              <a:buNone/>
            </a:pPr>
            <a:r>
              <a:rPr lang="en-AU" sz="2500" dirty="0" smtClean="0"/>
              <a:t>Identify your workstyle and goals. Communicate this to your Supervisor. Their job is to help you achieve these goals.</a:t>
            </a:r>
          </a:p>
          <a:p>
            <a:pPr>
              <a:buFontTx/>
              <a:buChar char="-"/>
            </a:pPr>
            <a:endParaRPr lang="en-AU" sz="2500" dirty="0" smtClean="0"/>
          </a:p>
          <a:p>
            <a:pPr>
              <a:buFontTx/>
              <a:buChar char="-"/>
            </a:pPr>
            <a:r>
              <a:rPr lang="en-AU" sz="2500" dirty="0" smtClean="0"/>
              <a:t>If you want to be a professional teacher, they should facilitate your move to becoming a head tutor and lecturer.</a:t>
            </a:r>
          </a:p>
          <a:p>
            <a:pPr>
              <a:buFontTx/>
              <a:buChar char="-"/>
            </a:pPr>
            <a:r>
              <a:rPr lang="en-AU" sz="2500" dirty="0" smtClean="0"/>
              <a:t>If you want to be an academic, they should facilitate your move to becoming an Early Career Researcher</a:t>
            </a:r>
          </a:p>
          <a:p>
            <a:pPr>
              <a:buFontTx/>
              <a:buChar char="-"/>
            </a:pPr>
            <a:r>
              <a:rPr lang="en-AU" sz="2500" dirty="0" smtClean="0"/>
              <a:t>If you want to go into corporate research, they should help you find industry partners who will hire you during/after the PhD</a:t>
            </a:r>
          </a:p>
          <a:p>
            <a:pPr>
              <a:buFontTx/>
              <a:buChar char="-"/>
            </a:pPr>
            <a:r>
              <a:rPr lang="en-AU" sz="2500" dirty="0" smtClean="0"/>
              <a:t>If you want to have a work/life balance, they should respect that and support you completing your PhD at your own pace. </a:t>
            </a:r>
          </a:p>
        </p:txBody>
      </p:sp>
      <p:sp>
        <p:nvSpPr>
          <p:cNvPr id="4" name="Rectangle 3"/>
          <p:cNvSpPr/>
          <p:nvPr/>
        </p:nvSpPr>
        <p:spPr>
          <a:xfrm>
            <a:off x="-1" y="0"/>
            <a:ext cx="1582057"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3057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2711</TotalTime>
  <Words>4076</Words>
  <Application>Microsoft Office PowerPoint</Application>
  <PresentationFormat>Widescreen</PresentationFormat>
  <Paragraphs>607</Paragraphs>
  <Slides>67</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Arial</vt:lpstr>
      <vt:lpstr>Calibri</vt:lpstr>
      <vt:lpstr>Calibri Light</vt:lpstr>
      <vt:lpstr>Wingdings</vt:lpstr>
      <vt:lpstr>Office Theme</vt:lpstr>
      <vt:lpstr>PowerPoint Presentation</vt:lpstr>
      <vt:lpstr>Topics of Today</vt:lpstr>
      <vt:lpstr>Paul Garrett</vt:lpstr>
      <vt:lpstr>Paul Garrett</vt:lpstr>
      <vt:lpstr>Achievement and a PhD</vt:lpstr>
      <vt:lpstr>PowerPoint Presentation</vt:lpstr>
      <vt:lpstr>Making the PhD Easier</vt:lpstr>
      <vt:lpstr>Supervision and Workstyle</vt:lpstr>
      <vt:lpstr>Supervision and Workstyle</vt:lpstr>
      <vt:lpstr>Supervision and Workstyle</vt:lpstr>
      <vt:lpstr>Knowing what is ‘Normal’</vt:lpstr>
      <vt:lpstr>Knowing what is ‘Normal’</vt:lpstr>
      <vt:lpstr>Knowing what is ‘Normal’</vt:lpstr>
      <vt:lpstr>Knowing what is ‘Normal’</vt:lpstr>
      <vt:lpstr>Knowing what is ‘Normal’</vt:lpstr>
      <vt:lpstr>Making a Supportive Lab Environment</vt:lpstr>
      <vt:lpstr>Making a Supportive Lab Environment</vt:lpstr>
      <vt:lpstr>Identify the Keys to Support</vt:lpstr>
      <vt:lpstr>The Great Coffee Scheme!</vt:lpstr>
      <vt:lpstr>Dog Days!</vt:lpstr>
      <vt:lpstr>More Dog Days!</vt:lpstr>
      <vt:lpstr>Don’t have a dog? Birb and Cat Days!</vt:lpstr>
      <vt:lpstr>Food at Meetings!</vt:lpstr>
      <vt:lpstr>Communal Space!</vt:lpstr>
      <vt:lpstr>Lab Soccer Team!</vt:lpstr>
      <vt:lpstr>Lab Trivia Team!</vt:lpstr>
      <vt:lpstr>Journal Club!</vt:lpstr>
      <vt:lpstr>Lab Meme Wall!</vt:lpstr>
      <vt:lpstr>PowerPoint Presentation</vt:lpstr>
      <vt:lpstr>PowerPoint Presentation</vt:lpstr>
      <vt:lpstr>PowerPoint Presentation</vt:lpstr>
      <vt:lpstr>Professional Development Club!</vt:lpstr>
      <vt:lpstr>Writing Club!</vt:lpstr>
      <vt:lpstr>Implement the Keys to Support</vt:lpstr>
      <vt:lpstr>How to say “No”</vt:lpstr>
      <vt:lpstr>How to say “No”</vt:lpstr>
      <vt:lpstr>How to say “No” to your Supervisor</vt:lpstr>
      <vt:lpstr>How to say “No” to your Supervisor</vt:lpstr>
      <vt:lpstr>PowerPoint Presentation</vt:lpstr>
      <vt:lpstr>PowerPoint Presentation</vt:lpstr>
      <vt:lpstr>Now what?</vt:lpstr>
      <vt:lpstr>Industry Science Levels</vt:lpstr>
      <vt:lpstr>PowerPoint Presentation</vt:lpstr>
      <vt:lpstr>PowerPoint Presentation</vt:lpstr>
      <vt:lpstr>Academic Research Path</vt:lpstr>
      <vt:lpstr>Academic Research Path</vt:lpstr>
      <vt:lpstr>Academic Research Path</vt:lpstr>
      <vt:lpstr>Academic Research Path</vt:lpstr>
      <vt:lpstr>Academic Research Path</vt:lpstr>
      <vt:lpstr>Academic Research Path</vt:lpstr>
      <vt:lpstr>I have a Post-Doc, what next?</vt:lpstr>
      <vt:lpstr>I have a Post-Doc, what next?</vt:lpstr>
      <vt:lpstr>Academic Research Path</vt:lpstr>
      <vt:lpstr>I have a Post-Doc, what next?</vt:lpstr>
      <vt:lpstr>Interviews with current academics (UoN)</vt:lpstr>
      <vt:lpstr>Short Term Contracts (1 Year)</vt:lpstr>
      <vt:lpstr>The Two Body Problem</vt:lpstr>
      <vt:lpstr>Finance</vt:lpstr>
      <vt:lpstr>Who, What or Where?</vt:lpstr>
      <vt:lpstr>Who, What or Where?</vt:lpstr>
      <vt:lpstr>Who, What or Where?</vt:lpstr>
      <vt:lpstr>Mentorship</vt:lpstr>
      <vt:lpstr>The “Yes” lifestyle</vt:lpstr>
      <vt:lpstr>Normality</vt:lpstr>
      <vt:lpstr>Other comments</vt:lpstr>
      <vt:lpstr>Other comments</vt:lpstr>
      <vt:lpstr>Thanks for listening         Questions?</vt:lpstr>
    </vt:vector>
  </TitlesOfParts>
  <Company>The University of Newcastle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Garrett</dc:creator>
  <cp:lastModifiedBy>Paul Garrett</cp:lastModifiedBy>
  <cp:revision>317</cp:revision>
  <dcterms:created xsi:type="dcterms:W3CDTF">2019-03-25T01:18:32Z</dcterms:created>
  <dcterms:modified xsi:type="dcterms:W3CDTF">2019-03-30T06:26:30Z</dcterms:modified>
</cp:coreProperties>
</file>